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trictFirstAndLastChars="0" saveSubsetFonts="1">
  <p:sldMasterIdLst>
    <p:sldMasterId id="2147483659" r:id="rId1"/>
    <p:sldMasterId id="2147483660" r:id="rId2"/>
  </p:sldMasterIdLst>
  <p:notesMasterIdLst>
    <p:notesMasterId r:id="rId23"/>
  </p:notesMasterIdLst>
  <p:handoutMasterIdLst>
    <p:handoutMasterId r:id="rId24"/>
  </p:handoutMasterIdLst>
  <p:sldIdLst>
    <p:sldId id="364" r:id="rId3"/>
    <p:sldId id="365" r:id="rId4"/>
    <p:sldId id="366" r:id="rId5"/>
    <p:sldId id="367" r:id="rId6"/>
    <p:sldId id="368" r:id="rId7"/>
    <p:sldId id="381" r:id="rId8"/>
    <p:sldId id="369" r:id="rId9"/>
    <p:sldId id="370" r:id="rId10"/>
    <p:sldId id="371" r:id="rId11"/>
    <p:sldId id="386" r:id="rId12"/>
    <p:sldId id="373" r:id="rId13"/>
    <p:sldId id="385" r:id="rId14"/>
    <p:sldId id="374" r:id="rId15"/>
    <p:sldId id="378" r:id="rId16"/>
    <p:sldId id="382" r:id="rId17"/>
    <p:sldId id="376" r:id="rId18"/>
    <p:sldId id="380" r:id="rId19"/>
    <p:sldId id="379" r:id="rId20"/>
    <p:sldId id="375" r:id="rId21"/>
    <p:sldId id="387" r:id="rId22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buChar char="•"/>
      <a:defRPr kern="1200">
        <a:solidFill>
          <a:srgbClr val="1F2F66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buChar char="•"/>
      <a:defRPr kern="1200">
        <a:solidFill>
          <a:srgbClr val="1F2F66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buChar char="•"/>
      <a:defRPr kern="1200">
        <a:solidFill>
          <a:srgbClr val="1F2F66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buChar char="•"/>
      <a:defRPr kern="1200">
        <a:solidFill>
          <a:srgbClr val="1F2F66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buChar char="•"/>
      <a:defRPr kern="1200">
        <a:solidFill>
          <a:srgbClr val="1F2F66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rgbClr val="1F2F66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rgbClr val="1F2F66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rgbClr val="1F2F66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rgbClr val="1F2F66"/>
        </a:solidFill>
        <a:latin typeface="Calibri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0000"/>
    <a:srgbClr val="990033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410" autoAdjust="0"/>
    <p:restoredTop sz="75973" autoAdjust="0"/>
  </p:normalViewPr>
  <p:slideViewPr>
    <p:cSldViewPr>
      <p:cViewPr>
        <p:scale>
          <a:sx n="100" d="100"/>
          <a:sy n="100" d="100"/>
        </p:scale>
        <p:origin x="-2814" y="-4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70" y="444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1" tIns="45708" rIns="91411" bIns="45708" numCol="1" anchor="t" anchorCtr="0" compatLnSpc="1">
            <a:prstTxWarp prst="textNoShape">
              <a:avLst/>
            </a:prstTxWarp>
          </a:bodyPr>
          <a:lstStyle>
            <a:lvl1pPr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AU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1" tIns="45708" rIns="91411" bIns="45708" numCol="1" anchor="t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AU"/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1" tIns="45708" rIns="91411" bIns="45708" numCol="1" anchor="b" anchorCtr="0" compatLnSpc="1">
            <a:prstTxWarp prst="textNoShape">
              <a:avLst/>
            </a:prstTxWarp>
          </a:bodyPr>
          <a:lstStyle>
            <a:lvl1pPr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AU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1" tIns="45708" rIns="91411" bIns="45708" numCol="1" anchor="b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7AED86FC-4E87-4C58-B17F-14E93CDFF7C2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946730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73" tIns="46338" rIns="92673" bIns="46338" numCol="1" anchor="t" anchorCtr="0" compatLnSpc="1">
            <a:prstTxWarp prst="textNoShape">
              <a:avLst/>
            </a:prstTxWarp>
          </a:bodyPr>
          <a:lstStyle>
            <a:lvl1pPr defTabSz="927100"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A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73" tIns="46338" rIns="92673" bIns="46338" numCol="1" anchor="t" anchorCtr="0" compatLnSpc="1">
            <a:prstTxWarp prst="textNoShape">
              <a:avLst/>
            </a:prstTxWarp>
          </a:bodyPr>
          <a:lstStyle>
            <a:lvl1pPr algn="r" defTabSz="927100"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AU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73" tIns="46338" rIns="92673" bIns="463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73" tIns="46338" rIns="92673" bIns="46338" numCol="1" anchor="b" anchorCtr="0" compatLnSpc="1">
            <a:prstTxWarp prst="textNoShape">
              <a:avLst/>
            </a:prstTxWarp>
          </a:bodyPr>
          <a:lstStyle>
            <a:lvl1pPr defTabSz="927100"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AU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73" tIns="46338" rIns="92673" bIns="46338" numCol="1" anchor="b" anchorCtr="0" compatLnSpc="1">
            <a:prstTxWarp prst="textNoShape">
              <a:avLst/>
            </a:prstTxWarp>
          </a:bodyPr>
          <a:lstStyle>
            <a:lvl1pPr algn="r" defTabSz="927100"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FAD7BE2E-2D26-4D23-8B1F-BBB778EFAB3C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462133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E045FF-2DBF-41D5-942C-D528AFC2529F}" type="slidenum">
              <a:rPr lang="en-AU"/>
              <a:pPr/>
              <a:t>1</a:t>
            </a:fld>
            <a:endParaRPr lang="en-AU"/>
          </a:p>
        </p:txBody>
      </p:sp>
      <p:sp>
        <p:nvSpPr>
          <p:cNvPr id="489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9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A18893-552A-44A2-A690-0B7D4ADF9028}" type="slidenum">
              <a:rPr lang="en-AU"/>
              <a:pPr/>
              <a:t>10</a:t>
            </a:fld>
            <a:endParaRPr lang="en-AU"/>
          </a:p>
        </p:txBody>
      </p:sp>
      <p:sp>
        <p:nvSpPr>
          <p:cNvPr id="520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0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80000"/>
              </a:lnSpc>
            </a:pPr>
            <a:endParaRPr lang="en-AU" sz="800"/>
          </a:p>
          <a:p>
            <a:pPr lvl="1">
              <a:lnSpc>
                <a:spcPct val="80000"/>
              </a:lnSpc>
            </a:pPr>
            <a:endParaRPr lang="en-AU" sz="8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DC1BBB-5521-4BD8-924A-FC457CFFF077}" type="slidenum">
              <a:rPr lang="en-AU"/>
              <a:pPr/>
              <a:t>11</a:t>
            </a:fld>
            <a:endParaRPr lang="en-AU"/>
          </a:p>
        </p:txBody>
      </p:sp>
      <p:sp>
        <p:nvSpPr>
          <p:cNvPr id="500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0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AU" sz="10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D333DB-86B9-4C09-A464-42F0F054CFA2}" type="slidenum">
              <a:rPr lang="en-AU"/>
              <a:pPr/>
              <a:t>12</a:t>
            </a:fld>
            <a:endParaRPr lang="en-AU"/>
          </a:p>
        </p:txBody>
      </p:sp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7D0049-D082-412A-92AB-E6D0B697ABA4}" type="slidenum">
              <a:rPr lang="en-AU"/>
              <a:pPr/>
              <a:t>13</a:t>
            </a:fld>
            <a:endParaRPr lang="en-AU"/>
          </a:p>
        </p:txBody>
      </p:sp>
      <p:sp>
        <p:nvSpPr>
          <p:cNvPr id="501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8EB4AB-DF31-4A02-8149-4868242421E9}" type="slidenum">
              <a:rPr lang="en-AU"/>
              <a:pPr/>
              <a:t>14</a:t>
            </a:fld>
            <a:endParaRPr lang="en-AU"/>
          </a:p>
        </p:txBody>
      </p:sp>
      <p:sp>
        <p:nvSpPr>
          <p:cNvPr id="502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2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52400" indent="-152400">
              <a:lnSpc>
                <a:spcPct val="80000"/>
              </a:lnSpc>
            </a:pPr>
            <a:endParaRPr lang="en-AU" sz="60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E539DA-D6CE-4352-8775-60D1201C2C57}" type="slidenum">
              <a:rPr lang="en-AU"/>
              <a:pPr/>
              <a:t>15</a:t>
            </a:fld>
            <a:endParaRPr lang="en-AU"/>
          </a:p>
        </p:txBody>
      </p:sp>
      <p:sp>
        <p:nvSpPr>
          <p:cNvPr id="513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3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en-AU" sz="100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AA6B65-328F-4697-B78C-8CD98DE10C12}" type="slidenum">
              <a:rPr lang="en-AU"/>
              <a:pPr/>
              <a:t>16</a:t>
            </a:fld>
            <a:endParaRPr lang="en-AU"/>
          </a:p>
        </p:txBody>
      </p:sp>
      <p:sp>
        <p:nvSpPr>
          <p:cNvPr id="504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4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en-AU" sz="80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1920E3-7D5D-497A-BD54-A328C9A8FF93}" type="slidenum">
              <a:rPr lang="en-AU"/>
              <a:pPr/>
              <a:t>17</a:t>
            </a:fld>
            <a:endParaRPr lang="en-AU"/>
          </a:p>
        </p:txBody>
      </p:sp>
      <p:sp>
        <p:nvSpPr>
          <p:cNvPr id="505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5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31BF87-303F-4C32-B3F4-1BAE48F38930}" type="slidenum">
              <a:rPr lang="en-AU"/>
              <a:pPr/>
              <a:t>18</a:t>
            </a:fld>
            <a:endParaRPr lang="en-AU"/>
          </a:p>
        </p:txBody>
      </p:sp>
      <p:sp>
        <p:nvSpPr>
          <p:cNvPr id="506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6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en-AU" sz="90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7DEC0F-31A4-4D7A-A133-05D03BCBC910}" type="slidenum">
              <a:rPr lang="en-AU"/>
              <a:pPr/>
              <a:t>19</a:t>
            </a:fld>
            <a:endParaRPr lang="en-AU"/>
          </a:p>
        </p:txBody>
      </p:sp>
      <p:sp>
        <p:nvSpPr>
          <p:cNvPr id="507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7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3E1DD5-86BF-47FC-9352-B0EFC95C4197}" type="slidenum">
              <a:rPr lang="en-AU"/>
              <a:pPr/>
              <a:t>2</a:t>
            </a:fld>
            <a:endParaRPr lang="en-AU"/>
          </a:p>
        </p:txBody>
      </p:sp>
      <p:sp>
        <p:nvSpPr>
          <p:cNvPr id="491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B2E9FD-C9A8-4F48-9F93-2C2292D3EA7A}" type="slidenum">
              <a:rPr lang="en-AU"/>
              <a:pPr/>
              <a:t>20</a:t>
            </a:fld>
            <a:endParaRPr lang="en-AU"/>
          </a:p>
        </p:txBody>
      </p:sp>
      <p:sp>
        <p:nvSpPr>
          <p:cNvPr id="522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en-A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126451-2AA1-49B5-9001-8733A5BBF543}" type="slidenum">
              <a:rPr lang="en-AU"/>
              <a:pPr/>
              <a:t>3</a:t>
            </a:fld>
            <a:endParaRPr lang="en-AU"/>
          </a:p>
        </p:txBody>
      </p:sp>
      <p:sp>
        <p:nvSpPr>
          <p:cNvPr id="490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0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/>
            <a:endParaRPr lang="en-AU"/>
          </a:p>
          <a:p>
            <a:pPr marL="228600" indent="-228600"/>
            <a:endParaRPr lang="en-A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36328F-D1FF-4D11-BAB1-875A43AD87FF}" type="slidenum">
              <a:rPr lang="en-AU"/>
              <a:pPr/>
              <a:t>4</a:t>
            </a:fld>
            <a:endParaRPr lang="en-AU"/>
          </a:p>
        </p:txBody>
      </p:sp>
      <p:sp>
        <p:nvSpPr>
          <p:cNvPr id="492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2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AU" sz="10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E56022-C96A-4918-B102-3FCB0A90A6EE}" type="slidenum">
              <a:rPr lang="en-AU"/>
              <a:pPr/>
              <a:t>5</a:t>
            </a:fld>
            <a:endParaRPr lang="en-AU"/>
          </a:p>
        </p:txBody>
      </p:sp>
      <p:sp>
        <p:nvSpPr>
          <p:cNvPr id="494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4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6D5661-29D5-4D74-B72A-164BABA46412}" type="slidenum">
              <a:rPr lang="en-AU"/>
              <a:pPr/>
              <a:t>6</a:t>
            </a:fld>
            <a:endParaRPr lang="en-AU"/>
          </a:p>
        </p:txBody>
      </p:sp>
      <p:sp>
        <p:nvSpPr>
          <p:cNvPr id="495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5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 sz="10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5B0067-D1ED-44EC-B2A3-F0BE4FB9F245}" type="slidenum">
              <a:rPr lang="en-AU"/>
              <a:pPr/>
              <a:t>7</a:t>
            </a:fld>
            <a:endParaRPr lang="en-AU"/>
          </a:p>
        </p:txBody>
      </p:sp>
      <p:sp>
        <p:nvSpPr>
          <p:cNvPr id="496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6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E85234-7B07-4401-A7FD-F71B9C317C71}" type="slidenum">
              <a:rPr lang="en-AU"/>
              <a:pPr/>
              <a:t>8</a:t>
            </a:fld>
            <a:endParaRPr lang="en-AU"/>
          </a:p>
        </p:txBody>
      </p:sp>
      <p:sp>
        <p:nvSpPr>
          <p:cNvPr id="497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7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AU" sz="10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4F4596-6AD8-4289-A333-72AD7E14FA6A}" type="slidenum">
              <a:rPr lang="en-AU"/>
              <a:pPr/>
              <a:t>9</a:t>
            </a:fld>
            <a:endParaRPr lang="en-AU"/>
          </a:p>
        </p:txBody>
      </p:sp>
      <p:sp>
        <p:nvSpPr>
          <p:cNvPr id="498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8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en-AU" sz="8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E07957-8423-4C74-99F1-668B71C8D1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716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113AA2-1251-4548-9D29-8E4A6C0C0F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788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04DC5D-BAAB-4648-A6A9-D4CC30AFF46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4979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CA93BC-95F3-4418-9525-6A4CAFAFD5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8451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65171A-DC50-471B-937F-20D2BDE86C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6565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4253B9-B114-44EE-950C-D4CE7F64DE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7883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61FD51-8308-492E-942B-BA03A12BD73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1006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CBB02E-AC50-46CF-BE7A-AEEA92694B4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9669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F4C349-B1AE-43D4-8518-526A9306E7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8169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EFEB72-5140-43F7-BCC2-D14F279EFE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2493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1A8DB1-17DC-41C8-BC43-4300BF0CAE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015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BD2796-35AE-4959-8CF0-7D56F1F213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5425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F2F493-7AC7-4CA6-B484-0B93A6E153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6258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64955F-591B-4BAD-92E9-35942AB4FA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3986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3CBEA8-4FCF-4CE0-8006-F40F633F047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125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AA85C3-26F3-4FA8-9DED-B71078EF24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396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0678C2-546B-42ED-9898-432CD6D95D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250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E7A03A-2045-4A55-87F1-07185A8B9E4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915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F651A-40FD-4288-88AC-642566FC36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907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DEA710-E822-4C3F-8997-E361D03894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346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7FF59F-C532-4834-931A-3C8C9004D4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105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00B76D-881B-4D46-BA79-84526F7920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641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8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638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638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FontTx/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4638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buFontTx/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4638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A8D21E6B-4685-47BF-B727-94CEBB16AE8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01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7001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buFontTx/>
              <a:buNone/>
              <a:defRPr sz="1200">
                <a:solidFill>
                  <a:srgbClr val="898989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buFontTx/>
              <a:buNone/>
              <a:defRPr sz="1200">
                <a:solidFill>
                  <a:srgbClr val="898989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FontTx/>
              <a:buNone/>
              <a:defRPr sz="1200">
                <a:solidFill>
                  <a:srgbClr val="898989"/>
                </a:solidFill>
              </a:defRPr>
            </a:lvl1pPr>
          </a:lstStyle>
          <a:p>
            <a:fld id="{F0DDA6C5-EF6B-4E90-9A3E-F5A5E7E8687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ubtitle 2"/>
          <p:cNvSpPr>
            <a:spLocks noGrp="1"/>
          </p:cNvSpPr>
          <p:nvPr>
            <p:ph type="subTitle" idx="4294967295"/>
          </p:nvPr>
        </p:nvSpPr>
        <p:spPr>
          <a:xfrm>
            <a:off x="1897063" y="1322388"/>
            <a:ext cx="5875337" cy="4316412"/>
          </a:xfrm>
        </p:spPr>
        <p:txBody>
          <a:bodyPr>
            <a:normAutofit/>
          </a:bodyPr>
          <a:lstStyle/>
          <a:p>
            <a:pPr marL="0" indent="0" algn="ctr" defTabSz="457200">
              <a:buFontTx/>
              <a:buNone/>
            </a:pPr>
            <a:endParaRPr lang="en-US" sz="2400">
              <a:solidFill>
                <a:schemeClr val="tx2"/>
              </a:solidFill>
            </a:endParaRPr>
          </a:p>
          <a:p>
            <a:pPr marL="0" indent="0" algn="ctr" defTabSz="457200">
              <a:buFontTx/>
              <a:buNone/>
            </a:pPr>
            <a:endParaRPr lang="en-US" sz="2400">
              <a:solidFill>
                <a:schemeClr val="tx2"/>
              </a:solidFill>
            </a:endParaRPr>
          </a:p>
          <a:p>
            <a:pPr marL="0" indent="0" algn="ctr" defTabSz="457200">
              <a:buFontTx/>
              <a:buNone/>
            </a:pPr>
            <a:endParaRPr lang="en-US" sz="3600">
              <a:solidFill>
                <a:schemeClr val="tx2"/>
              </a:solidFill>
              <a:latin typeface="Calibri" pitchFamily="34" charset="0"/>
            </a:endParaRPr>
          </a:p>
          <a:p>
            <a:pPr marL="0" indent="0" algn="ctr" defTabSz="457200">
              <a:buFontTx/>
              <a:buNone/>
            </a:pPr>
            <a:r>
              <a:rPr lang="en-US" sz="3600">
                <a:solidFill>
                  <a:srgbClr val="1F2F66"/>
                </a:solidFill>
                <a:latin typeface="Calibri" pitchFamily="34" charset="0"/>
              </a:rPr>
              <a:t>DVA Federal Budget</a:t>
            </a:r>
          </a:p>
          <a:p>
            <a:pPr marL="0" indent="0" algn="ctr" defTabSz="457200">
              <a:buFontTx/>
              <a:buNone/>
            </a:pPr>
            <a:r>
              <a:rPr lang="en-US" sz="3600">
                <a:solidFill>
                  <a:srgbClr val="1F2F66"/>
                </a:solidFill>
                <a:latin typeface="Calibri" pitchFamily="34" charset="0"/>
              </a:rPr>
              <a:t>2013 - 2014</a:t>
            </a:r>
          </a:p>
        </p:txBody>
      </p:sp>
      <p:sp>
        <p:nvSpPr>
          <p:cNvPr id="17" name="Rectangle 16"/>
          <p:cNvSpPr/>
          <p:nvPr/>
        </p:nvSpPr>
        <p:spPr>
          <a:xfrm>
            <a:off x="0" y="6604000"/>
            <a:ext cx="9144000" cy="254000"/>
          </a:xfrm>
          <a:prstGeom prst="rect">
            <a:avLst/>
          </a:prstGeom>
          <a:solidFill>
            <a:srgbClr val="111C5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/>
          </a:p>
        </p:txBody>
      </p:sp>
      <p:pic>
        <p:nvPicPr>
          <p:cNvPr id="443397" name="Picture 12" descr="83063_copy_0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712788"/>
            <a:ext cx="1538288" cy="590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Rectangle 23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00256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 rot="5400000">
            <a:off x="-1767681" y="3307557"/>
            <a:ext cx="6613525" cy="1587"/>
          </a:xfrm>
          <a:prstGeom prst="line">
            <a:avLst/>
          </a:prstGeom>
          <a:ln>
            <a:solidFill>
              <a:srgbClr val="0194D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-1709737" y="3306763"/>
            <a:ext cx="6611937" cy="1587"/>
          </a:xfrm>
          <a:prstGeom prst="line">
            <a:avLst/>
          </a:prstGeom>
          <a:ln>
            <a:solidFill>
              <a:srgbClr val="2E9D3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-1653381" y="3307557"/>
            <a:ext cx="6613525" cy="1587"/>
          </a:xfrm>
          <a:prstGeom prst="line">
            <a:avLst/>
          </a:prstGeom>
          <a:ln>
            <a:solidFill>
              <a:srgbClr val="72082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43402" name="Picture 27" descr="DVA_stacked_white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" y="95250"/>
            <a:ext cx="1128713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Title 1"/>
          <p:cNvSpPr txBox="1">
            <a:spLocks/>
          </p:cNvSpPr>
          <p:nvPr/>
        </p:nvSpPr>
        <p:spPr>
          <a:xfrm>
            <a:off x="1897063" y="95250"/>
            <a:ext cx="7018337" cy="617538"/>
          </a:xfrm>
          <a:prstGeom prst="rect">
            <a:avLst/>
          </a:prstGeom>
        </p:spPr>
        <p:txBody>
          <a:bodyPr anchor="ctr"/>
          <a:lstStyle>
            <a:lvl1pPr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None/>
            </a:pPr>
            <a:endParaRPr lang="en-AU" sz="300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7AE2C-EEF1-4834-AE22-BCC05055D739}" type="slidenum">
              <a:rPr lang="en-US"/>
              <a:pPr/>
              <a:t>10</a:t>
            </a:fld>
            <a:endParaRPr lang="en-US"/>
          </a:p>
        </p:txBody>
      </p:sp>
      <p:pic>
        <p:nvPicPr>
          <p:cNvPr id="519170" name="Picture 22" descr="83063_copy_0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712788"/>
            <a:ext cx="1538288" cy="590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Subtitle 2"/>
          <p:cNvSpPr txBox="1">
            <a:spLocks/>
          </p:cNvSpPr>
          <p:nvPr/>
        </p:nvSpPr>
        <p:spPr>
          <a:xfrm>
            <a:off x="1897063" y="1322388"/>
            <a:ext cx="5875337" cy="4316412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>
                <a:solidFill>
                  <a:srgbClr val="1F2F66"/>
                </a:solidFill>
                <a:latin typeface="Calibri" pitchFamily="34" charset="0"/>
              </a:rPr>
              <a:t>Anzac Centenary</a:t>
            </a:r>
            <a:r>
              <a:rPr lang="en-US" sz="3200">
                <a:solidFill>
                  <a:srgbClr val="1F2F66"/>
                </a:solidFill>
                <a:latin typeface="Calibri" pitchFamily="34" charset="0"/>
              </a:rPr>
              <a:t> </a:t>
            </a:r>
            <a:r>
              <a:rPr lang="en-US">
                <a:solidFill>
                  <a:srgbClr val="1F2F66"/>
                </a:solidFill>
                <a:latin typeface="Calibri" pitchFamily="34" charset="0"/>
              </a:rPr>
              <a:t>Program 2014-18 Additional Funding</a:t>
            </a:r>
          </a:p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AU" sz="1800">
                <a:solidFill>
                  <a:srgbClr val="1F2F66"/>
                </a:solidFill>
                <a:latin typeface="Calibri" pitchFamily="34" charset="0"/>
              </a:rPr>
              <a:t>ACAB report released on 21 April 2013- </a:t>
            </a:r>
            <a:r>
              <a:rPr lang="en-US" sz="1800">
                <a:solidFill>
                  <a:srgbClr val="1F2F66"/>
                </a:solidFill>
                <a:latin typeface="Calibri" pitchFamily="34" charset="0"/>
              </a:rPr>
              <a:t>www.anzaccentenary.gov.au </a:t>
            </a:r>
          </a:p>
          <a:p>
            <a:endParaRPr lang="en-AU" sz="1800">
              <a:solidFill>
                <a:srgbClr val="1F2F66"/>
              </a:solidFill>
              <a:latin typeface="Calibri" pitchFamily="34" charset="0"/>
            </a:endParaRPr>
          </a:p>
          <a:p>
            <a:pPr>
              <a:buFontTx/>
              <a:buNone/>
            </a:pPr>
            <a:r>
              <a:rPr lang="en-AU" sz="1800">
                <a:solidFill>
                  <a:srgbClr val="1F2F66"/>
                </a:solidFill>
                <a:latin typeface="Calibri" pitchFamily="34" charset="0"/>
              </a:rPr>
              <a:t>Additional funding boost in the Federal Budget 2013-14 to deliver initiatives that the report recommended </a:t>
            </a:r>
          </a:p>
          <a:p>
            <a:pPr>
              <a:buFontTx/>
              <a:buNone/>
            </a:pPr>
            <a:endParaRPr lang="en-AU" sz="1800">
              <a:solidFill>
                <a:srgbClr val="1F2F66"/>
              </a:solidFill>
              <a:latin typeface="Calibri" pitchFamily="34" charset="0"/>
            </a:endParaRPr>
          </a:p>
          <a:p>
            <a:pPr>
              <a:buFontTx/>
              <a:buNone/>
            </a:pPr>
            <a:r>
              <a:rPr lang="en-AU" sz="1800">
                <a:solidFill>
                  <a:srgbClr val="1F2F66"/>
                </a:solidFill>
                <a:latin typeface="Calibri" pitchFamily="34" charset="0"/>
              </a:rPr>
              <a:t>An additional $25.0m on top of the $83.5m provided in last year’s Budget for:</a:t>
            </a:r>
          </a:p>
          <a:p>
            <a:pPr>
              <a:buFontTx/>
              <a:buNone/>
            </a:pPr>
            <a:endParaRPr lang="en-US" sz="1800">
              <a:solidFill>
                <a:srgbClr val="1F2F66"/>
              </a:solidFill>
              <a:latin typeface="Calibri" pitchFamily="34" charset="0"/>
            </a:endParaRPr>
          </a:p>
          <a:p>
            <a:pPr lvl="1"/>
            <a:r>
              <a:rPr lang="en-US" sz="1800">
                <a:solidFill>
                  <a:srgbClr val="1F2F66"/>
                </a:solidFill>
                <a:latin typeface="Calibri" pitchFamily="34" charset="0"/>
              </a:rPr>
              <a:t> Anzac Centenary Travelling Exhibition ($10.0m)</a:t>
            </a:r>
          </a:p>
          <a:p>
            <a:pPr lvl="1"/>
            <a:r>
              <a:rPr lang="en-US" sz="1800">
                <a:solidFill>
                  <a:srgbClr val="1F2F66"/>
                </a:solidFill>
                <a:latin typeface="Calibri" pitchFamily="34" charset="0"/>
              </a:rPr>
              <a:t> Albany convoy commemorative event ($2.7m)</a:t>
            </a:r>
          </a:p>
          <a:p>
            <a:pPr lvl="1"/>
            <a:r>
              <a:rPr lang="en-US" sz="1800">
                <a:solidFill>
                  <a:srgbClr val="1F2F66"/>
                </a:solidFill>
                <a:latin typeface="Calibri" pitchFamily="34" charset="0"/>
              </a:rPr>
              <a:t> protection, preservation and an education campaign for the submarine HMAS AE2 ($2.7m)</a:t>
            </a:r>
          </a:p>
          <a:p>
            <a:pPr lvl="1">
              <a:buFontTx/>
              <a:buNone/>
            </a:pPr>
            <a:endParaRPr lang="en-US" sz="1800">
              <a:solidFill>
                <a:srgbClr val="1F2F66"/>
              </a:solidFill>
              <a:latin typeface="Calibri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00256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0" y="6611938"/>
            <a:ext cx="9144000" cy="254000"/>
          </a:xfrm>
          <a:prstGeom prst="rect">
            <a:avLst/>
          </a:prstGeom>
          <a:solidFill>
            <a:srgbClr val="111C5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 rot="5400000">
            <a:off x="-1767681" y="3307557"/>
            <a:ext cx="6613525" cy="1587"/>
          </a:xfrm>
          <a:prstGeom prst="line">
            <a:avLst/>
          </a:prstGeom>
          <a:ln>
            <a:solidFill>
              <a:srgbClr val="0194D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-1709737" y="3306763"/>
            <a:ext cx="6611937" cy="1587"/>
          </a:xfrm>
          <a:prstGeom prst="line">
            <a:avLst/>
          </a:prstGeom>
          <a:ln>
            <a:solidFill>
              <a:srgbClr val="2E9D3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-1653381" y="3307557"/>
            <a:ext cx="6613525" cy="1587"/>
          </a:xfrm>
          <a:prstGeom prst="line">
            <a:avLst/>
          </a:prstGeom>
          <a:ln>
            <a:solidFill>
              <a:srgbClr val="72082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9177" name="TextBox 29"/>
          <p:cNvSpPr txBox="1">
            <a:spLocks noChangeArrowheads="1"/>
          </p:cNvSpPr>
          <p:nvPr/>
        </p:nvSpPr>
        <p:spPr bwMode="auto">
          <a:xfrm>
            <a:off x="1897063" y="6588125"/>
            <a:ext cx="6683375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buFontTx/>
              <a:buNone/>
            </a:pPr>
            <a:endParaRPr lang="en-AU" sz="110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519178" name="Picture 30" descr="DVA_stacked_white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" y="95250"/>
            <a:ext cx="1128713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F83F1-7DCB-476A-B15F-80872D62FAF7}" type="slidenum">
              <a:rPr lang="en-US"/>
              <a:pPr/>
              <a:t>11</a:t>
            </a:fld>
            <a:endParaRPr lang="en-US"/>
          </a:p>
        </p:txBody>
      </p:sp>
      <p:pic>
        <p:nvPicPr>
          <p:cNvPr id="480258" name="Picture 22" descr="83063_copy_0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712788"/>
            <a:ext cx="1538288" cy="590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Subtitle 2"/>
          <p:cNvSpPr txBox="1">
            <a:spLocks/>
          </p:cNvSpPr>
          <p:nvPr/>
        </p:nvSpPr>
        <p:spPr>
          <a:xfrm>
            <a:off x="1897063" y="1322388"/>
            <a:ext cx="5875337" cy="4316412"/>
          </a:xfrm>
          <a:prstGeom prst="rect">
            <a:avLst/>
          </a:prstGeom>
        </p:spPr>
        <p:txBody>
          <a:bodyPr>
            <a:normAutofit/>
          </a:bodyPr>
          <a:lstStyle>
            <a:lvl1pPr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dirty="0">
                <a:solidFill>
                  <a:srgbClr val="1F2F66"/>
                </a:solidFill>
                <a:latin typeface="Calibri" pitchFamily="34" charset="0"/>
              </a:rPr>
              <a:t>Anzac Centenary Program 2014-18 Additional Funding </a:t>
            </a:r>
            <a:r>
              <a:rPr lang="en-US" sz="1400" dirty="0">
                <a:solidFill>
                  <a:srgbClr val="1F2F66"/>
                </a:solidFill>
                <a:latin typeface="Calibri" pitchFamily="34" charset="0"/>
              </a:rPr>
              <a:t>(continued)</a:t>
            </a:r>
          </a:p>
          <a:p>
            <a:pPr eaLnBrk="1" hangingPunct="1">
              <a:spcBef>
                <a:spcPct val="20000"/>
              </a:spcBef>
              <a:buFont typeface="Arial" charset="0"/>
              <a:buNone/>
            </a:pPr>
            <a:endParaRPr lang="en-US" sz="1800" dirty="0">
              <a:solidFill>
                <a:srgbClr val="1F2F66"/>
              </a:solidFill>
              <a:latin typeface="Calibri" pitchFamily="34" charset="0"/>
            </a:endParaRPr>
          </a:p>
          <a:p>
            <a:pPr lvl="1"/>
            <a:r>
              <a:rPr lang="en-US" sz="1800" dirty="0">
                <a:solidFill>
                  <a:srgbClr val="1F2F66"/>
                </a:solidFill>
                <a:latin typeface="Calibri" pitchFamily="34" charset="0"/>
              </a:rPr>
              <a:t> production of Anzac history documentaries ($2.5m)</a:t>
            </a:r>
          </a:p>
          <a:p>
            <a:pPr lvl="1"/>
            <a:r>
              <a:rPr lang="en-US" sz="1800" dirty="0">
                <a:solidFill>
                  <a:srgbClr val="1F2F66"/>
                </a:solidFill>
                <a:latin typeface="Calibri" pitchFamily="34" charset="0"/>
              </a:rPr>
              <a:t> </a:t>
            </a:r>
            <a:r>
              <a:rPr lang="en-US" sz="1800" dirty="0" err="1">
                <a:solidFill>
                  <a:srgbClr val="1F2F66"/>
                </a:solidFill>
                <a:latin typeface="Calibri" pitchFamily="34" charset="0"/>
              </a:rPr>
              <a:t>digitisation</a:t>
            </a:r>
            <a:r>
              <a:rPr lang="en-US" sz="1800" dirty="0">
                <a:solidFill>
                  <a:srgbClr val="1F2F66"/>
                </a:solidFill>
                <a:latin typeface="Calibri" pitchFamily="34" charset="0"/>
              </a:rPr>
              <a:t> of a sample of First World War repatriation records ($3.4m)</a:t>
            </a:r>
          </a:p>
          <a:p>
            <a:pPr lvl="1"/>
            <a:r>
              <a:rPr lang="en-US" sz="1800" dirty="0">
                <a:solidFill>
                  <a:srgbClr val="1F2F66"/>
                </a:solidFill>
                <a:latin typeface="Calibri" pitchFamily="34" charset="0"/>
              </a:rPr>
              <a:t> history grants ($2.8m) </a:t>
            </a:r>
          </a:p>
          <a:p>
            <a:pPr lvl="1"/>
            <a:r>
              <a:rPr lang="en-US" sz="1800" dirty="0">
                <a:solidFill>
                  <a:srgbClr val="1F2F66"/>
                </a:solidFill>
                <a:latin typeface="Calibri" pitchFamily="34" charset="0"/>
              </a:rPr>
              <a:t> development of Australians at War archive ($1.0m)</a:t>
            </a:r>
          </a:p>
          <a:p>
            <a:endParaRPr lang="en-US" sz="1800" dirty="0">
              <a:solidFill>
                <a:srgbClr val="1F2F66"/>
              </a:solidFill>
              <a:latin typeface="Calibri" pitchFamily="34" charset="0"/>
            </a:endParaRPr>
          </a:p>
          <a:p>
            <a:pPr>
              <a:buFontTx/>
              <a:buNone/>
            </a:pPr>
            <a:endParaRPr lang="en-US" sz="1800" dirty="0">
              <a:solidFill>
                <a:srgbClr val="1F2F66"/>
              </a:solidFill>
              <a:latin typeface="Calibri" pitchFamily="34" charset="0"/>
            </a:endParaRPr>
          </a:p>
          <a:p>
            <a:pPr>
              <a:buFontTx/>
              <a:buNone/>
            </a:pPr>
            <a:r>
              <a:rPr lang="en-AU" sz="1800" dirty="0">
                <a:solidFill>
                  <a:srgbClr val="1F2F66"/>
                </a:solidFill>
                <a:latin typeface="Calibri" pitchFamily="34" charset="0"/>
              </a:rPr>
              <a:t>Seeing a total of $140 million committed by the Australian Government to commemorate Australian servicemen and women, past and present.</a:t>
            </a:r>
            <a:r>
              <a:rPr lang="en-AU" sz="1800" dirty="0">
                <a:solidFill>
                  <a:srgbClr val="1F2F66"/>
                </a:solidFill>
                <a:latin typeface="Arial" charset="0"/>
              </a:rPr>
              <a:t> </a:t>
            </a:r>
            <a:endParaRPr lang="en-US" sz="1800" dirty="0">
              <a:solidFill>
                <a:srgbClr val="1F2F66"/>
              </a:solidFill>
              <a:latin typeface="Arial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00256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0" y="6611938"/>
            <a:ext cx="9144000" cy="254000"/>
          </a:xfrm>
          <a:prstGeom prst="rect">
            <a:avLst/>
          </a:prstGeom>
          <a:solidFill>
            <a:srgbClr val="111C5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 rot="5400000">
            <a:off x="-1767681" y="3307557"/>
            <a:ext cx="6613525" cy="1587"/>
          </a:xfrm>
          <a:prstGeom prst="line">
            <a:avLst/>
          </a:prstGeom>
          <a:ln>
            <a:solidFill>
              <a:srgbClr val="0194D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-1709737" y="3306763"/>
            <a:ext cx="6611937" cy="1587"/>
          </a:xfrm>
          <a:prstGeom prst="line">
            <a:avLst/>
          </a:prstGeom>
          <a:ln>
            <a:solidFill>
              <a:srgbClr val="2E9D3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-1653381" y="3307557"/>
            <a:ext cx="6613525" cy="1587"/>
          </a:xfrm>
          <a:prstGeom prst="line">
            <a:avLst/>
          </a:prstGeom>
          <a:ln>
            <a:solidFill>
              <a:srgbClr val="72082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0265" name="TextBox 29"/>
          <p:cNvSpPr txBox="1">
            <a:spLocks noChangeArrowheads="1"/>
          </p:cNvSpPr>
          <p:nvPr/>
        </p:nvSpPr>
        <p:spPr bwMode="auto">
          <a:xfrm>
            <a:off x="1897063" y="6588125"/>
            <a:ext cx="6683375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buFontTx/>
              <a:buNone/>
            </a:pPr>
            <a:endParaRPr lang="en-AU" sz="110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480266" name="Picture 30" descr="DVA_stacked_white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" y="95250"/>
            <a:ext cx="1128713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05148-EB86-4F87-B793-3ACD615B78E3}" type="slidenum">
              <a:rPr lang="en-US"/>
              <a:pPr/>
              <a:t>12</a:t>
            </a:fld>
            <a:endParaRPr lang="en-US"/>
          </a:p>
        </p:txBody>
      </p:sp>
      <p:pic>
        <p:nvPicPr>
          <p:cNvPr id="517122" name="Picture 22" descr="83063_copy_0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712788"/>
            <a:ext cx="1538288" cy="590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Subtitle 2"/>
          <p:cNvSpPr txBox="1">
            <a:spLocks/>
          </p:cNvSpPr>
          <p:nvPr/>
        </p:nvSpPr>
        <p:spPr>
          <a:xfrm>
            <a:off x="1897063" y="1322388"/>
            <a:ext cx="5875337" cy="4316412"/>
          </a:xfrm>
          <a:prstGeom prst="rect">
            <a:avLst/>
          </a:prstGeom>
        </p:spPr>
        <p:txBody>
          <a:bodyPr>
            <a:normAutofit/>
          </a:bodyPr>
          <a:lstStyle>
            <a:lvl1pPr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>
                <a:solidFill>
                  <a:srgbClr val="1F2F66"/>
                </a:solidFill>
                <a:latin typeface="Calibri" pitchFamily="34" charset="0"/>
              </a:rPr>
              <a:t>Anzac Centenary Program 2014-18</a:t>
            </a:r>
            <a:endParaRPr lang="en-US" sz="1400">
              <a:solidFill>
                <a:srgbClr val="1F2F66"/>
              </a:solidFill>
              <a:latin typeface="Calibri" pitchFamily="34" charset="0"/>
            </a:endParaRPr>
          </a:p>
          <a:p>
            <a:pPr eaLnBrk="1" hangingPunct="1">
              <a:spcBef>
                <a:spcPct val="20000"/>
              </a:spcBef>
              <a:buFont typeface="Arial" charset="0"/>
              <a:buNone/>
            </a:pPr>
            <a:endParaRPr lang="en-US" sz="1400">
              <a:solidFill>
                <a:srgbClr val="1F2F66"/>
              </a:solidFill>
              <a:latin typeface="Calibri" pitchFamily="34" charset="0"/>
            </a:endParaRPr>
          </a:p>
          <a:p>
            <a:pPr eaLnBrk="1" hangingPunct="1">
              <a:spcBef>
                <a:spcPct val="20000"/>
              </a:spcBef>
              <a:buFont typeface="Arial" charset="0"/>
              <a:buNone/>
            </a:pPr>
            <a:endParaRPr lang="en-US" sz="1800">
              <a:solidFill>
                <a:srgbClr val="1F2F66"/>
              </a:solidFill>
              <a:latin typeface="Calibri" pitchFamily="34" charset="0"/>
            </a:endParaRPr>
          </a:p>
          <a:p>
            <a:pPr lvl="1"/>
            <a:r>
              <a:rPr lang="en-US" sz="1800">
                <a:solidFill>
                  <a:srgbClr val="1F2F66"/>
                </a:solidFill>
                <a:latin typeface="Calibri" pitchFamily="34" charset="0"/>
              </a:rPr>
              <a:t> Local Grants Program – additional funding ($6.5m) </a:t>
            </a:r>
          </a:p>
          <a:p>
            <a:pPr lvl="1"/>
            <a:r>
              <a:rPr lang="en-US" sz="1800">
                <a:solidFill>
                  <a:srgbClr val="1F2F66"/>
                </a:solidFill>
                <a:latin typeface="Calibri" pitchFamily="34" charset="0"/>
              </a:rPr>
              <a:t> Commemorations – National Boer War Memorial</a:t>
            </a:r>
          </a:p>
          <a:p>
            <a:pPr lvl="1"/>
            <a:r>
              <a:rPr lang="en-US" sz="1800">
                <a:solidFill>
                  <a:srgbClr val="1F2F66"/>
                </a:solidFill>
                <a:latin typeface="Calibri" pitchFamily="34" charset="0"/>
              </a:rPr>
              <a:t> Defence Service commemorations by Inverell and Gunnedah – contribution ($0.120m)</a:t>
            </a:r>
          </a:p>
          <a:p>
            <a:endParaRPr lang="en-US" sz="1800">
              <a:solidFill>
                <a:srgbClr val="1F2F66"/>
              </a:solidFill>
              <a:latin typeface="Calibri" pitchFamily="34" charset="0"/>
            </a:endParaRPr>
          </a:p>
          <a:p>
            <a:pPr>
              <a:buFontTx/>
              <a:buNone/>
            </a:pPr>
            <a:endParaRPr lang="en-US" sz="1800">
              <a:solidFill>
                <a:srgbClr val="1F2F66"/>
              </a:solidFill>
              <a:latin typeface="Calibri" pitchFamily="34" charset="0"/>
            </a:endParaRPr>
          </a:p>
          <a:p>
            <a:pPr>
              <a:buFontTx/>
              <a:buNone/>
            </a:pPr>
            <a:endParaRPr lang="en-US" sz="1800">
              <a:solidFill>
                <a:srgbClr val="1F2F66"/>
              </a:solidFill>
              <a:latin typeface="Arial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00256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0" y="6611938"/>
            <a:ext cx="9144000" cy="254000"/>
          </a:xfrm>
          <a:prstGeom prst="rect">
            <a:avLst/>
          </a:prstGeom>
          <a:solidFill>
            <a:srgbClr val="111C5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 rot="5400000">
            <a:off x="-1767681" y="3307557"/>
            <a:ext cx="6613525" cy="1587"/>
          </a:xfrm>
          <a:prstGeom prst="line">
            <a:avLst/>
          </a:prstGeom>
          <a:ln>
            <a:solidFill>
              <a:srgbClr val="0194D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-1709737" y="3306763"/>
            <a:ext cx="6611937" cy="1587"/>
          </a:xfrm>
          <a:prstGeom prst="line">
            <a:avLst/>
          </a:prstGeom>
          <a:ln>
            <a:solidFill>
              <a:srgbClr val="2E9D3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-1653381" y="3307557"/>
            <a:ext cx="6613525" cy="1587"/>
          </a:xfrm>
          <a:prstGeom prst="line">
            <a:avLst/>
          </a:prstGeom>
          <a:ln>
            <a:solidFill>
              <a:srgbClr val="72082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7129" name="TextBox 29"/>
          <p:cNvSpPr txBox="1">
            <a:spLocks noChangeArrowheads="1"/>
          </p:cNvSpPr>
          <p:nvPr/>
        </p:nvSpPr>
        <p:spPr bwMode="auto">
          <a:xfrm>
            <a:off x="1897063" y="6588125"/>
            <a:ext cx="6683375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buFontTx/>
              <a:buNone/>
            </a:pPr>
            <a:endParaRPr lang="en-AU" sz="110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517130" name="Picture 30" descr="DVA_stacked_white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" y="95250"/>
            <a:ext cx="1128713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45A4D-2967-4D16-81D3-75A3D6ACDCD6}" type="slidenum">
              <a:rPr lang="en-US"/>
              <a:pPr/>
              <a:t>13</a:t>
            </a:fld>
            <a:endParaRPr lang="en-US"/>
          </a:p>
        </p:txBody>
      </p:sp>
      <p:pic>
        <p:nvPicPr>
          <p:cNvPr id="481282" name="Picture 22" descr="83063_copy_0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712788"/>
            <a:ext cx="1538288" cy="590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Subtitle 2"/>
          <p:cNvSpPr txBox="1">
            <a:spLocks/>
          </p:cNvSpPr>
          <p:nvPr/>
        </p:nvSpPr>
        <p:spPr>
          <a:xfrm>
            <a:off x="1897063" y="1322388"/>
            <a:ext cx="5875337" cy="4316412"/>
          </a:xfrm>
          <a:prstGeom prst="rect">
            <a:avLst/>
          </a:prstGeom>
        </p:spPr>
        <p:txBody>
          <a:bodyPr>
            <a:normAutofit/>
          </a:bodyPr>
          <a:lstStyle>
            <a:lvl1pPr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AU">
                <a:solidFill>
                  <a:srgbClr val="1F2F66"/>
                </a:solidFill>
                <a:latin typeface="Calibri" pitchFamily="34" charset="0"/>
              </a:rPr>
              <a:t>Reclassification of Australian Defence Force Service - Third Country Deployments in Afghanistan</a:t>
            </a:r>
            <a:endParaRPr lang="en-US">
              <a:solidFill>
                <a:srgbClr val="1F2F66"/>
              </a:solidFill>
              <a:latin typeface="Calibri" pitchFamily="34" charset="0"/>
            </a:endParaRPr>
          </a:p>
          <a:p>
            <a:pPr eaLnBrk="1" hangingPunct="1">
              <a:spcBef>
                <a:spcPct val="20000"/>
              </a:spcBef>
              <a:buFont typeface="Arial" charset="0"/>
              <a:buNone/>
            </a:pPr>
            <a:endParaRPr lang="en-US">
              <a:solidFill>
                <a:srgbClr val="1F2F66"/>
              </a:solidFill>
              <a:latin typeface="Calibri" pitchFamily="34" charset="0"/>
            </a:endParaRPr>
          </a:p>
          <a:p>
            <a:pPr>
              <a:buFontTx/>
              <a:buNone/>
            </a:pPr>
            <a:r>
              <a:rPr lang="en-AU" sz="1800">
                <a:solidFill>
                  <a:srgbClr val="1F2F66"/>
                </a:solidFill>
                <a:latin typeface="Calibri" pitchFamily="34" charset="0"/>
              </a:rPr>
              <a:t>Around 330 ADF personnel will have their service re-classified as warlike (qualifying service)</a:t>
            </a:r>
          </a:p>
          <a:p>
            <a:endParaRPr lang="en-AU" sz="1800">
              <a:solidFill>
                <a:srgbClr val="1F2F66"/>
              </a:solidFill>
              <a:latin typeface="Calibri" pitchFamily="34" charset="0"/>
            </a:endParaRPr>
          </a:p>
          <a:p>
            <a:pPr>
              <a:buFontTx/>
              <a:buNone/>
            </a:pPr>
            <a:r>
              <a:rPr lang="en-AU" sz="1800">
                <a:solidFill>
                  <a:srgbClr val="1F2F66"/>
                </a:solidFill>
                <a:latin typeface="Calibri" pitchFamily="34" charset="0"/>
              </a:rPr>
              <a:t>Increased rates of permanent impairment compensation, access to service pension and DVA Gold Card</a:t>
            </a:r>
          </a:p>
          <a:p>
            <a:pPr>
              <a:buFontTx/>
              <a:buNone/>
            </a:pPr>
            <a:endParaRPr lang="en-AU" sz="1800">
              <a:solidFill>
                <a:srgbClr val="1F2F66"/>
              </a:solidFill>
              <a:latin typeface="Calibri" pitchFamily="34" charset="0"/>
            </a:endParaRPr>
          </a:p>
          <a:p>
            <a:pPr>
              <a:buFontTx/>
              <a:buNone/>
            </a:pPr>
            <a:r>
              <a:rPr lang="en-AU" sz="1800">
                <a:solidFill>
                  <a:srgbClr val="1F2F66"/>
                </a:solidFill>
                <a:latin typeface="Calibri" pitchFamily="34" charset="0"/>
              </a:rPr>
              <a:t>Government funding of $0.5m</a:t>
            </a:r>
            <a:r>
              <a:rPr lang="en-AU" sz="1800">
                <a:latin typeface="Calibri" pitchFamily="34" charset="0"/>
              </a:rPr>
              <a:t> </a:t>
            </a:r>
            <a:endParaRPr lang="en-US" sz="1800">
              <a:latin typeface="Calibri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00256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0" y="6611938"/>
            <a:ext cx="9144000" cy="254000"/>
          </a:xfrm>
          <a:prstGeom prst="rect">
            <a:avLst/>
          </a:prstGeom>
          <a:solidFill>
            <a:srgbClr val="111C5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 rot="5400000">
            <a:off x="-1767681" y="3307557"/>
            <a:ext cx="6613525" cy="1587"/>
          </a:xfrm>
          <a:prstGeom prst="line">
            <a:avLst/>
          </a:prstGeom>
          <a:ln>
            <a:solidFill>
              <a:srgbClr val="0194D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-1709737" y="3306763"/>
            <a:ext cx="6611937" cy="1587"/>
          </a:xfrm>
          <a:prstGeom prst="line">
            <a:avLst/>
          </a:prstGeom>
          <a:ln>
            <a:solidFill>
              <a:srgbClr val="2E9D3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-1653381" y="3307557"/>
            <a:ext cx="6613525" cy="1587"/>
          </a:xfrm>
          <a:prstGeom prst="line">
            <a:avLst/>
          </a:prstGeom>
          <a:ln>
            <a:solidFill>
              <a:srgbClr val="72082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1289" name="TextBox 29"/>
          <p:cNvSpPr txBox="1">
            <a:spLocks noChangeArrowheads="1"/>
          </p:cNvSpPr>
          <p:nvPr/>
        </p:nvSpPr>
        <p:spPr bwMode="auto">
          <a:xfrm>
            <a:off x="1897063" y="6588125"/>
            <a:ext cx="6683375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buFontTx/>
              <a:buNone/>
            </a:pPr>
            <a:endParaRPr lang="en-AU" sz="110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481290" name="Picture 30" descr="DVA_stacked_white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" y="95250"/>
            <a:ext cx="1128713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0353-1599-431D-9FAA-A24BF054D7CB}" type="slidenum">
              <a:rPr lang="en-US"/>
              <a:pPr/>
              <a:t>14</a:t>
            </a:fld>
            <a:endParaRPr lang="en-US"/>
          </a:p>
        </p:txBody>
      </p:sp>
      <p:pic>
        <p:nvPicPr>
          <p:cNvPr id="485378" name="Picture 22" descr="83063_copy_0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712788"/>
            <a:ext cx="1538288" cy="590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Subtitle 2"/>
          <p:cNvSpPr txBox="1">
            <a:spLocks/>
          </p:cNvSpPr>
          <p:nvPr/>
        </p:nvSpPr>
        <p:spPr>
          <a:xfrm>
            <a:off x="1897063" y="1322388"/>
            <a:ext cx="5875337" cy="4316412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>
                <a:solidFill>
                  <a:srgbClr val="1F2F66"/>
                </a:solidFill>
                <a:latin typeface="Calibri" pitchFamily="34" charset="0"/>
              </a:rPr>
              <a:t>Cross portfolio measures – FaHCSIA</a:t>
            </a:r>
          </a:p>
          <a:p>
            <a:pPr>
              <a:buFontTx/>
              <a:buNone/>
            </a:pPr>
            <a:endParaRPr lang="en-US">
              <a:solidFill>
                <a:srgbClr val="1F2F66"/>
              </a:solidFill>
              <a:latin typeface="Calibri" pitchFamily="34" charset="0"/>
            </a:endParaRPr>
          </a:p>
          <a:p>
            <a:pPr>
              <a:buFontTx/>
              <a:buNone/>
            </a:pPr>
            <a:r>
              <a:rPr lang="en-AU" sz="1800">
                <a:solidFill>
                  <a:srgbClr val="1F2F66"/>
                </a:solidFill>
                <a:latin typeface="Calibri" pitchFamily="34" charset="0"/>
              </a:rPr>
              <a:t>1. Pension Bonus Scheme - cease late registrations </a:t>
            </a:r>
          </a:p>
          <a:p>
            <a:pPr lvl="1"/>
            <a:r>
              <a:rPr lang="en-AU" sz="1800">
                <a:solidFill>
                  <a:srgbClr val="1F2F66"/>
                </a:solidFill>
                <a:latin typeface="Calibri" pitchFamily="34" charset="0"/>
              </a:rPr>
              <a:t> pension bonus scheme registrations will close from 1    March 2014</a:t>
            </a:r>
          </a:p>
          <a:p>
            <a:pPr lvl="1"/>
            <a:r>
              <a:rPr lang="en-US" sz="1800">
                <a:solidFill>
                  <a:srgbClr val="1F2F66"/>
                </a:solidFill>
                <a:latin typeface="Calibri" pitchFamily="34" charset="0"/>
              </a:rPr>
              <a:t> savings of $5.6m</a:t>
            </a:r>
          </a:p>
          <a:p>
            <a:pPr>
              <a:buFontTx/>
              <a:buNone/>
            </a:pPr>
            <a:endParaRPr lang="en-US" sz="1800">
              <a:solidFill>
                <a:srgbClr val="1F2F66"/>
              </a:solidFill>
              <a:latin typeface="Calibri" pitchFamily="34" charset="0"/>
            </a:endParaRPr>
          </a:p>
          <a:p>
            <a:pPr>
              <a:buFontTx/>
              <a:buNone/>
            </a:pPr>
            <a:r>
              <a:rPr lang="en-US" sz="1800">
                <a:solidFill>
                  <a:srgbClr val="1F2F66"/>
                </a:solidFill>
                <a:latin typeface="Calibri" pitchFamily="34" charset="0"/>
              </a:rPr>
              <a:t>2. Superannuation Reforms </a:t>
            </a:r>
          </a:p>
          <a:p>
            <a:pPr lvl="1"/>
            <a:r>
              <a:rPr lang="en-US" sz="1800">
                <a:solidFill>
                  <a:srgbClr val="1F2F66"/>
                </a:solidFill>
                <a:latin typeface="Calibri" pitchFamily="34" charset="0"/>
              </a:rPr>
              <a:t> extending the normal deeming rules to new superannuation account-based income streams</a:t>
            </a:r>
          </a:p>
          <a:p>
            <a:pPr lvl="1"/>
            <a:r>
              <a:rPr lang="en-US" sz="1800">
                <a:solidFill>
                  <a:srgbClr val="1F2F66"/>
                </a:solidFill>
                <a:latin typeface="Calibri" pitchFamily="34" charset="0"/>
              </a:rPr>
              <a:t> savings of $2.1m</a:t>
            </a:r>
          </a:p>
          <a:p>
            <a:pPr lvl="1"/>
            <a:r>
              <a:rPr lang="en-US" sz="1800">
                <a:solidFill>
                  <a:srgbClr val="1F2F66"/>
                </a:solidFill>
                <a:latin typeface="Calibri" pitchFamily="34" charset="0"/>
              </a:rPr>
              <a:t> Residential aged care flow on (DOHA initiative) - savings of $1.1m</a:t>
            </a:r>
          </a:p>
          <a:p>
            <a:pPr>
              <a:buFontTx/>
              <a:buNone/>
            </a:pPr>
            <a:endParaRPr lang="en-US" sz="1800">
              <a:solidFill>
                <a:srgbClr val="1F2F66"/>
              </a:solidFill>
              <a:latin typeface="Calibri" pitchFamily="34" charset="0"/>
            </a:endParaRPr>
          </a:p>
          <a:p>
            <a:pPr>
              <a:buFontTx/>
              <a:buNone/>
            </a:pPr>
            <a:r>
              <a:rPr lang="en-US" sz="1800">
                <a:solidFill>
                  <a:srgbClr val="1F2F66"/>
                </a:solidFill>
                <a:latin typeface="Calibri" pitchFamily="34" charset="0"/>
              </a:rPr>
              <a:t>3. Supporting Senior Australians</a:t>
            </a:r>
          </a:p>
          <a:p>
            <a:pPr lvl="1"/>
            <a:r>
              <a:rPr lang="en-US" sz="1800">
                <a:solidFill>
                  <a:srgbClr val="1F2F66"/>
                </a:solidFill>
                <a:latin typeface="Calibri" pitchFamily="34" charset="0"/>
              </a:rPr>
              <a:t> housing help for seniors - pilot </a:t>
            </a:r>
          </a:p>
          <a:p>
            <a:pPr lvl="1"/>
            <a:r>
              <a:rPr lang="en-US" sz="1800">
                <a:solidFill>
                  <a:srgbClr val="1F2F66"/>
                </a:solidFill>
                <a:latin typeface="Calibri" pitchFamily="34" charset="0"/>
              </a:rPr>
              <a:t> government funding of $11.2m</a:t>
            </a:r>
          </a:p>
          <a:p>
            <a:pPr>
              <a:buFontTx/>
              <a:buChar char="-"/>
            </a:pPr>
            <a:endParaRPr lang="en-US" sz="1800">
              <a:solidFill>
                <a:srgbClr val="1F2F66"/>
              </a:solidFill>
              <a:latin typeface="Arial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00256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0" y="6611938"/>
            <a:ext cx="9144000" cy="254000"/>
          </a:xfrm>
          <a:prstGeom prst="rect">
            <a:avLst/>
          </a:prstGeom>
          <a:solidFill>
            <a:srgbClr val="111C5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 rot="5400000">
            <a:off x="-1767681" y="3307557"/>
            <a:ext cx="6613525" cy="1587"/>
          </a:xfrm>
          <a:prstGeom prst="line">
            <a:avLst/>
          </a:prstGeom>
          <a:ln>
            <a:solidFill>
              <a:srgbClr val="0194D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-1709737" y="3306763"/>
            <a:ext cx="6611937" cy="1587"/>
          </a:xfrm>
          <a:prstGeom prst="line">
            <a:avLst/>
          </a:prstGeom>
          <a:ln>
            <a:solidFill>
              <a:srgbClr val="2E9D3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-1653381" y="3307557"/>
            <a:ext cx="6613525" cy="1587"/>
          </a:xfrm>
          <a:prstGeom prst="line">
            <a:avLst/>
          </a:prstGeom>
          <a:ln>
            <a:solidFill>
              <a:srgbClr val="72082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5385" name="TextBox 29"/>
          <p:cNvSpPr txBox="1">
            <a:spLocks noChangeArrowheads="1"/>
          </p:cNvSpPr>
          <p:nvPr/>
        </p:nvSpPr>
        <p:spPr bwMode="auto">
          <a:xfrm>
            <a:off x="1897063" y="6588125"/>
            <a:ext cx="6683375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buFontTx/>
              <a:buNone/>
            </a:pPr>
            <a:endParaRPr lang="en-AU" sz="110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485386" name="Picture 30" descr="DVA_stacked_white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" y="95250"/>
            <a:ext cx="1128713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78D91-EC46-4644-9CCE-B91067A5B087}" type="slidenum">
              <a:rPr lang="en-US"/>
              <a:pPr/>
              <a:t>15</a:t>
            </a:fld>
            <a:endParaRPr lang="en-US"/>
          </a:p>
        </p:txBody>
      </p:sp>
      <p:pic>
        <p:nvPicPr>
          <p:cNvPr id="512002" name="Picture 22" descr="83063_copy_0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712788"/>
            <a:ext cx="1538288" cy="590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Subtitle 2"/>
          <p:cNvSpPr txBox="1">
            <a:spLocks/>
          </p:cNvSpPr>
          <p:nvPr/>
        </p:nvSpPr>
        <p:spPr>
          <a:xfrm>
            <a:off x="1897063" y="1322388"/>
            <a:ext cx="5875337" cy="4316412"/>
          </a:xfrm>
          <a:prstGeom prst="rect">
            <a:avLst/>
          </a:prstGeom>
        </p:spPr>
        <p:txBody>
          <a:bodyPr>
            <a:normAutofit/>
          </a:bodyPr>
          <a:lstStyle>
            <a:lvl1pPr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>
                <a:solidFill>
                  <a:srgbClr val="1F2F66"/>
                </a:solidFill>
                <a:latin typeface="Calibri" pitchFamily="34" charset="0"/>
              </a:rPr>
              <a:t>Cross portfolio measures – Health and Ageing</a:t>
            </a:r>
          </a:p>
          <a:p>
            <a:pPr lvl="1">
              <a:buFontTx/>
              <a:buNone/>
            </a:pPr>
            <a:endParaRPr lang="en-US" sz="1800">
              <a:solidFill>
                <a:srgbClr val="1F2F66"/>
              </a:solidFill>
              <a:latin typeface="Calibri" pitchFamily="34" charset="0"/>
            </a:endParaRPr>
          </a:p>
          <a:p>
            <a:pPr>
              <a:buFontTx/>
              <a:buNone/>
            </a:pPr>
            <a:r>
              <a:rPr lang="en-US" sz="1800">
                <a:solidFill>
                  <a:srgbClr val="1F2F66"/>
                </a:solidFill>
                <a:latin typeface="Calibri" pitchFamily="34" charset="0"/>
              </a:rPr>
              <a:t>1. Residential aged care – Improving access</a:t>
            </a:r>
          </a:p>
          <a:p>
            <a:pPr lvl="1"/>
            <a:r>
              <a:rPr lang="en-US" sz="1800">
                <a:solidFill>
                  <a:srgbClr val="1F2F66"/>
                </a:solidFill>
                <a:latin typeface="Calibri" pitchFamily="34" charset="0"/>
              </a:rPr>
              <a:t> Mental Health and Dementia Supplements </a:t>
            </a:r>
          </a:p>
          <a:p>
            <a:pPr lvl="1"/>
            <a:r>
              <a:rPr lang="en-US" sz="1800">
                <a:solidFill>
                  <a:srgbClr val="1F2F66"/>
                </a:solidFill>
                <a:latin typeface="Calibri" pitchFamily="34" charset="0"/>
              </a:rPr>
              <a:t> savings of $0.03m</a:t>
            </a:r>
          </a:p>
          <a:p>
            <a:pPr lvl="1"/>
            <a:endParaRPr lang="en-US" sz="1800">
              <a:solidFill>
                <a:srgbClr val="1F2F66"/>
              </a:solidFill>
              <a:latin typeface="Calibri" pitchFamily="34" charset="0"/>
            </a:endParaRPr>
          </a:p>
          <a:p>
            <a:pPr>
              <a:buFontTx/>
              <a:buNone/>
            </a:pPr>
            <a:r>
              <a:rPr lang="en-US" sz="1800">
                <a:solidFill>
                  <a:srgbClr val="1F2F66"/>
                </a:solidFill>
                <a:latin typeface="Calibri" pitchFamily="34" charset="0"/>
              </a:rPr>
              <a:t>2. Aged care reform - Living Longer Living Better – Addressing Workforce Pressures</a:t>
            </a:r>
          </a:p>
          <a:p>
            <a:pPr lvl="1"/>
            <a:r>
              <a:rPr lang="en-US" sz="1800">
                <a:solidFill>
                  <a:srgbClr val="1F2F66"/>
                </a:solidFill>
                <a:latin typeface="Calibri" pitchFamily="34" charset="0"/>
              </a:rPr>
              <a:t> aged care workforce supplement</a:t>
            </a:r>
          </a:p>
          <a:p>
            <a:pPr lvl="1"/>
            <a:r>
              <a:rPr lang="en-US" sz="1800">
                <a:solidFill>
                  <a:srgbClr val="1F2F66"/>
                </a:solidFill>
                <a:latin typeface="Calibri" pitchFamily="34" charset="0"/>
              </a:rPr>
              <a:t> government funding of $30.2m</a:t>
            </a:r>
          </a:p>
          <a:p>
            <a:pPr>
              <a:buFontTx/>
              <a:buNone/>
            </a:pPr>
            <a:endParaRPr lang="en-US" sz="1800">
              <a:solidFill>
                <a:srgbClr val="1F2F66"/>
              </a:solidFill>
              <a:latin typeface="Calibri" pitchFamily="34" charset="0"/>
            </a:endParaRPr>
          </a:p>
          <a:p>
            <a:pPr>
              <a:buFontTx/>
              <a:buNone/>
            </a:pPr>
            <a:endParaRPr lang="en-US" sz="1800">
              <a:solidFill>
                <a:srgbClr val="1F2F66"/>
              </a:solidFill>
              <a:latin typeface="Calibri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00256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0" y="6611938"/>
            <a:ext cx="9144000" cy="254000"/>
          </a:xfrm>
          <a:prstGeom prst="rect">
            <a:avLst/>
          </a:prstGeom>
          <a:solidFill>
            <a:srgbClr val="111C5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 rot="5400000">
            <a:off x="-1767681" y="3307557"/>
            <a:ext cx="6613525" cy="1587"/>
          </a:xfrm>
          <a:prstGeom prst="line">
            <a:avLst/>
          </a:prstGeom>
          <a:ln>
            <a:solidFill>
              <a:srgbClr val="0194D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-1709737" y="3306763"/>
            <a:ext cx="6611937" cy="1587"/>
          </a:xfrm>
          <a:prstGeom prst="line">
            <a:avLst/>
          </a:prstGeom>
          <a:ln>
            <a:solidFill>
              <a:srgbClr val="2E9D3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-1653381" y="3307557"/>
            <a:ext cx="6613525" cy="1587"/>
          </a:xfrm>
          <a:prstGeom prst="line">
            <a:avLst/>
          </a:prstGeom>
          <a:ln>
            <a:solidFill>
              <a:srgbClr val="72082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2009" name="TextBox 29"/>
          <p:cNvSpPr txBox="1">
            <a:spLocks noChangeArrowheads="1"/>
          </p:cNvSpPr>
          <p:nvPr/>
        </p:nvSpPr>
        <p:spPr bwMode="auto">
          <a:xfrm>
            <a:off x="1897063" y="6588125"/>
            <a:ext cx="6683375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buFontTx/>
              <a:buNone/>
            </a:pPr>
            <a:endParaRPr lang="en-AU" sz="110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512010" name="Picture 30" descr="DVA_stacked_white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" y="95250"/>
            <a:ext cx="1128713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77D1D-A94B-48DE-936F-6936250067EC}" type="slidenum">
              <a:rPr lang="en-US"/>
              <a:pPr/>
              <a:t>16</a:t>
            </a:fld>
            <a:endParaRPr lang="en-US"/>
          </a:p>
        </p:txBody>
      </p:sp>
      <p:pic>
        <p:nvPicPr>
          <p:cNvPr id="483330" name="Picture 22" descr="83063_copy_0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712788"/>
            <a:ext cx="1538288" cy="590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Subtitle 2"/>
          <p:cNvSpPr txBox="1">
            <a:spLocks/>
          </p:cNvSpPr>
          <p:nvPr/>
        </p:nvSpPr>
        <p:spPr>
          <a:xfrm>
            <a:off x="1897063" y="1322388"/>
            <a:ext cx="5875337" cy="4316412"/>
          </a:xfrm>
          <a:prstGeom prst="rect">
            <a:avLst/>
          </a:prstGeom>
        </p:spPr>
        <p:txBody>
          <a:bodyPr>
            <a:normAutofit/>
          </a:bodyPr>
          <a:lstStyle>
            <a:lvl1pPr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>
                <a:solidFill>
                  <a:srgbClr val="1F2F66"/>
                </a:solidFill>
                <a:latin typeface="Calibri" pitchFamily="34" charset="0"/>
              </a:rPr>
              <a:t>Cross portfolio measures – Health and Ageing</a:t>
            </a:r>
          </a:p>
          <a:p>
            <a:pPr>
              <a:buFontTx/>
              <a:buNone/>
            </a:pPr>
            <a:endParaRPr lang="en-US">
              <a:solidFill>
                <a:srgbClr val="1F2F66"/>
              </a:solidFill>
              <a:latin typeface="Calibri" pitchFamily="34" charset="0"/>
            </a:endParaRPr>
          </a:p>
          <a:p>
            <a:pPr>
              <a:buFontTx/>
              <a:buNone/>
            </a:pPr>
            <a:r>
              <a:rPr lang="en-US" sz="1800">
                <a:solidFill>
                  <a:srgbClr val="1F2F66"/>
                </a:solidFill>
                <a:latin typeface="Calibri" pitchFamily="34" charset="0"/>
              </a:rPr>
              <a:t>3. Medicare Benefits Schedule </a:t>
            </a:r>
          </a:p>
          <a:p>
            <a:pPr lvl="1"/>
            <a:r>
              <a:rPr lang="en-US" sz="1800">
                <a:solidFill>
                  <a:srgbClr val="1F2F66"/>
                </a:solidFill>
                <a:latin typeface="Calibri" pitchFamily="34" charset="0"/>
              </a:rPr>
              <a:t> realigning indexation with the financial year </a:t>
            </a:r>
          </a:p>
          <a:p>
            <a:pPr lvl="1"/>
            <a:r>
              <a:rPr lang="en-US" sz="1800">
                <a:solidFill>
                  <a:srgbClr val="1F2F66"/>
                </a:solidFill>
                <a:latin typeface="Calibri" pitchFamily="34" charset="0"/>
              </a:rPr>
              <a:t> savings of $39.8m</a:t>
            </a:r>
          </a:p>
          <a:p>
            <a:endParaRPr lang="en-US" sz="1800">
              <a:solidFill>
                <a:srgbClr val="1F2F66"/>
              </a:solidFill>
              <a:latin typeface="Calibri" pitchFamily="34" charset="0"/>
            </a:endParaRPr>
          </a:p>
          <a:p>
            <a:pPr>
              <a:buFontTx/>
              <a:buNone/>
            </a:pPr>
            <a:r>
              <a:rPr lang="en-US" sz="1800">
                <a:solidFill>
                  <a:srgbClr val="1F2F66"/>
                </a:solidFill>
                <a:latin typeface="Calibri" pitchFamily="34" charset="0"/>
              </a:rPr>
              <a:t>4. Medicare Benefits Schedule </a:t>
            </a:r>
          </a:p>
          <a:p>
            <a:pPr lvl="1"/>
            <a:r>
              <a:rPr lang="en-US" sz="1800">
                <a:solidFill>
                  <a:srgbClr val="1F2F66"/>
                </a:solidFill>
                <a:latin typeface="Calibri" pitchFamily="34" charset="0"/>
              </a:rPr>
              <a:t> removing double billing </a:t>
            </a:r>
          </a:p>
          <a:p>
            <a:pPr lvl="1"/>
            <a:r>
              <a:rPr lang="en-US" sz="1800">
                <a:solidFill>
                  <a:srgbClr val="1F2F66"/>
                </a:solidFill>
                <a:latin typeface="Calibri" pitchFamily="34" charset="0"/>
              </a:rPr>
              <a:t> savings of $3.9m</a:t>
            </a:r>
          </a:p>
          <a:p>
            <a:pPr>
              <a:buFontTx/>
              <a:buNone/>
            </a:pPr>
            <a:endParaRPr lang="en-US" sz="1800">
              <a:solidFill>
                <a:srgbClr val="1F2F66"/>
              </a:solidFill>
              <a:latin typeface="Calibri" pitchFamily="34" charset="0"/>
            </a:endParaRPr>
          </a:p>
          <a:p>
            <a:pPr>
              <a:buFontTx/>
              <a:buNone/>
            </a:pPr>
            <a:endParaRPr lang="en-US" sz="1800">
              <a:solidFill>
                <a:srgbClr val="1F2F66"/>
              </a:solidFill>
              <a:latin typeface="Calibri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00256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0" y="6611938"/>
            <a:ext cx="9144000" cy="254000"/>
          </a:xfrm>
          <a:prstGeom prst="rect">
            <a:avLst/>
          </a:prstGeom>
          <a:solidFill>
            <a:srgbClr val="111C5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 rot="5400000">
            <a:off x="-1767681" y="3307557"/>
            <a:ext cx="6613525" cy="1587"/>
          </a:xfrm>
          <a:prstGeom prst="line">
            <a:avLst/>
          </a:prstGeom>
          <a:ln>
            <a:solidFill>
              <a:srgbClr val="0194D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-1709737" y="3306763"/>
            <a:ext cx="6611937" cy="1587"/>
          </a:xfrm>
          <a:prstGeom prst="line">
            <a:avLst/>
          </a:prstGeom>
          <a:ln>
            <a:solidFill>
              <a:srgbClr val="2E9D3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-1653381" y="3307557"/>
            <a:ext cx="6613525" cy="1587"/>
          </a:xfrm>
          <a:prstGeom prst="line">
            <a:avLst/>
          </a:prstGeom>
          <a:ln>
            <a:solidFill>
              <a:srgbClr val="72082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3337" name="TextBox 29"/>
          <p:cNvSpPr txBox="1">
            <a:spLocks noChangeArrowheads="1"/>
          </p:cNvSpPr>
          <p:nvPr/>
        </p:nvSpPr>
        <p:spPr bwMode="auto">
          <a:xfrm>
            <a:off x="1897063" y="6588125"/>
            <a:ext cx="6683375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buFontTx/>
              <a:buNone/>
            </a:pPr>
            <a:endParaRPr lang="en-AU" sz="110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483338" name="Picture 30" descr="DVA_stacked_white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" y="95250"/>
            <a:ext cx="1128713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7C510-2130-4AB4-B26B-8BA88FBEE22F}" type="slidenum">
              <a:rPr lang="en-US"/>
              <a:pPr/>
              <a:t>17</a:t>
            </a:fld>
            <a:endParaRPr lang="en-US"/>
          </a:p>
        </p:txBody>
      </p:sp>
      <p:pic>
        <p:nvPicPr>
          <p:cNvPr id="487426" name="Picture 22" descr="83063_copy_0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712788"/>
            <a:ext cx="1538288" cy="590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Subtitle 2"/>
          <p:cNvSpPr txBox="1">
            <a:spLocks/>
          </p:cNvSpPr>
          <p:nvPr/>
        </p:nvSpPr>
        <p:spPr>
          <a:xfrm>
            <a:off x="1897063" y="1322388"/>
            <a:ext cx="5875337" cy="4316412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>
                <a:solidFill>
                  <a:srgbClr val="1F2F66"/>
                </a:solidFill>
                <a:latin typeface="Calibri" pitchFamily="34" charset="0"/>
              </a:rPr>
              <a:t>Cross portfolio measures – Health and Ageing</a:t>
            </a:r>
          </a:p>
          <a:p>
            <a:pPr>
              <a:buFontTx/>
              <a:buNone/>
            </a:pPr>
            <a:endParaRPr lang="en-US" sz="1800">
              <a:solidFill>
                <a:srgbClr val="1F2F66"/>
              </a:solidFill>
              <a:latin typeface="Calibri" pitchFamily="34" charset="0"/>
            </a:endParaRPr>
          </a:p>
          <a:p>
            <a:pPr>
              <a:buFontTx/>
              <a:buNone/>
            </a:pPr>
            <a:r>
              <a:rPr lang="en-US" sz="1800">
                <a:solidFill>
                  <a:srgbClr val="1F2F66"/>
                </a:solidFill>
                <a:latin typeface="Calibri" pitchFamily="34" charset="0"/>
              </a:rPr>
              <a:t>5. Medicare Benefits Schedule  </a:t>
            </a:r>
          </a:p>
          <a:p>
            <a:pPr lvl="1"/>
            <a:r>
              <a:rPr lang="en-US" sz="1800">
                <a:solidFill>
                  <a:srgbClr val="1F2F66"/>
                </a:solidFill>
                <a:latin typeface="Calibri" pitchFamily="34" charset="0"/>
              </a:rPr>
              <a:t> new listings  $0.004m</a:t>
            </a:r>
          </a:p>
          <a:p>
            <a:pPr lvl="1"/>
            <a:endParaRPr lang="en-US" sz="1800">
              <a:solidFill>
                <a:srgbClr val="1F2F66"/>
              </a:solidFill>
              <a:latin typeface="Calibri" pitchFamily="34" charset="0"/>
            </a:endParaRPr>
          </a:p>
          <a:p>
            <a:pPr>
              <a:buFontTx/>
              <a:buNone/>
            </a:pPr>
            <a:r>
              <a:rPr lang="en-US" sz="1800">
                <a:solidFill>
                  <a:srgbClr val="1F2F66"/>
                </a:solidFill>
                <a:latin typeface="Calibri" pitchFamily="34" charset="0"/>
              </a:rPr>
              <a:t>6. Medicare Benefits Schedule-World Leading Cancer Care</a:t>
            </a:r>
          </a:p>
          <a:p>
            <a:pPr lvl="1"/>
            <a:r>
              <a:rPr lang="en-US" sz="1800">
                <a:solidFill>
                  <a:srgbClr val="1F2F66"/>
                </a:solidFill>
                <a:latin typeface="Calibri" pitchFamily="34" charset="0"/>
              </a:rPr>
              <a:t> National Bowel Cancer Screening Program</a:t>
            </a:r>
          </a:p>
          <a:p>
            <a:pPr lvl="1"/>
            <a:r>
              <a:rPr lang="en-US" sz="1800">
                <a:solidFill>
                  <a:srgbClr val="1F2F66"/>
                </a:solidFill>
                <a:latin typeface="Calibri" pitchFamily="34" charset="0"/>
              </a:rPr>
              <a:t> additional funding of $0.1m </a:t>
            </a:r>
          </a:p>
          <a:p>
            <a:pPr lvl="1"/>
            <a:endParaRPr lang="en-US" sz="1800">
              <a:solidFill>
                <a:srgbClr val="1F2F66"/>
              </a:solidFill>
              <a:latin typeface="Calibri" pitchFamily="34" charset="0"/>
            </a:endParaRPr>
          </a:p>
          <a:p>
            <a:pPr>
              <a:buFontTx/>
              <a:buNone/>
            </a:pPr>
            <a:r>
              <a:rPr lang="en-US" sz="1800">
                <a:solidFill>
                  <a:srgbClr val="1F2F66"/>
                </a:solidFill>
                <a:latin typeface="Calibri" pitchFamily="34" charset="0"/>
              </a:rPr>
              <a:t>7. Pharmaceutical Benefits Scheme </a:t>
            </a:r>
          </a:p>
          <a:p>
            <a:pPr lvl="1"/>
            <a:r>
              <a:rPr lang="en-US" sz="1800">
                <a:solidFill>
                  <a:srgbClr val="1F2F66"/>
                </a:solidFill>
                <a:latin typeface="Calibri" pitchFamily="34" charset="0"/>
              </a:rPr>
              <a:t> price changes $0.2m</a:t>
            </a:r>
          </a:p>
          <a:p>
            <a:pPr>
              <a:buFontTx/>
              <a:buNone/>
            </a:pPr>
            <a:endParaRPr lang="en-US" sz="1800">
              <a:solidFill>
                <a:srgbClr val="1F2F66"/>
              </a:solidFill>
              <a:latin typeface="Calibri" pitchFamily="34" charset="0"/>
            </a:endParaRPr>
          </a:p>
          <a:p>
            <a:pPr>
              <a:buFontTx/>
              <a:buNone/>
            </a:pPr>
            <a:r>
              <a:rPr lang="en-US" sz="1800">
                <a:solidFill>
                  <a:srgbClr val="1F2F66"/>
                </a:solidFill>
                <a:latin typeface="Calibri" pitchFamily="34" charset="0"/>
              </a:rPr>
              <a:t>8. Pharmaceutical Benefits Scheme </a:t>
            </a:r>
          </a:p>
          <a:p>
            <a:pPr lvl="1"/>
            <a:r>
              <a:rPr lang="en-US" sz="1800">
                <a:solidFill>
                  <a:srgbClr val="1F2F66"/>
                </a:solidFill>
                <a:latin typeface="Calibri" pitchFamily="34" charset="0"/>
              </a:rPr>
              <a:t> new and amended listings $6.5m</a:t>
            </a:r>
          </a:p>
          <a:p>
            <a:pPr>
              <a:buFontTx/>
              <a:buNone/>
            </a:pPr>
            <a:endParaRPr lang="en-US" sz="1800">
              <a:solidFill>
                <a:srgbClr val="1F2F66"/>
              </a:solidFill>
              <a:latin typeface="Calibri" pitchFamily="34" charset="0"/>
            </a:endParaRPr>
          </a:p>
          <a:p>
            <a:pPr>
              <a:buFontTx/>
              <a:buNone/>
            </a:pPr>
            <a:r>
              <a:rPr lang="en-US" sz="1800">
                <a:solidFill>
                  <a:srgbClr val="1F2F66"/>
                </a:solidFill>
                <a:latin typeface="Calibri" pitchFamily="34" charset="0"/>
              </a:rPr>
              <a:t>9. Post-market surveillance</a:t>
            </a:r>
          </a:p>
          <a:p>
            <a:pPr lvl="1"/>
            <a:r>
              <a:rPr lang="en-US" sz="1800">
                <a:solidFill>
                  <a:srgbClr val="1F2F66"/>
                </a:solidFill>
                <a:latin typeface="Calibri" pitchFamily="34" charset="0"/>
              </a:rPr>
              <a:t> Review of Alzheimers disease medications</a:t>
            </a:r>
            <a:endParaRPr lang="en-US" sz="1800">
              <a:latin typeface="Calibri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00256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0" y="6611938"/>
            <a:ext cx="9144000" cy="254000"/>
          </a:xfrm>
          <a:prstGeom prst="rect">
            <a:avLst/>
          </a:prstGeom>
          <a:solidFill>
            <a:srgbClr val="111C5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 rot="5400000">
            <a:off x="-1767681" y="3307557"/>
            <a:ext cx="6613525" cy="1587"/>
          </a:xfrm>
          <a:prstGeom prst="line">
            <a:avLst/>
          </a:prstGeom>
          <a:ln>
            <a:solidFill>
              <a:srgbClr val="0194D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-1709737" y="3306763"/>
            <a:ext cx="6611937" cy="1587"/>
          </a:xfrm>
          <a:prstGeom prst="line">
            <a:avLst/>
          </a:prstGeom>
          <a:ln>
            <a:solidFill>
              <a:srgbClr val="2E9D3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-1653381" y="3307557"/>
            <a:ext cx="6613525" cy="1587"/>
          </a:xfrm>
          <a:prstGeom prst="line">
            <a:avLst/>
          </a:prstGeom>
          <a:ln>
            <a:solidFill>
              <a:srgbClr val="72082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7433" name="TextBox 29"/>
          <p:cNvSpPr txBox="1">
            <a:spLocks noChangeArrowheads="1"/>
          </p:cNvSpPr>
          <p:nvPr/>
        </p:nvSpPr>
        <p:spPr bwMode="auto">
          <a:xfrm>
            <a:off x="1897063" y="6588125"/>
            <a:ext cx="6683375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buFontTx/>
              <a:buNone/>
            </a:pPr>
            <a:endParaRPr lang="en-AU" sz="110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487434" name="Picture 30" descr="DVA_stacked_white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" y="95250"/>
            <a:ext cx="1128713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2A645-A5A2-438B-BDFC-E78B294E4C05}" type="slidenum">
              <a:rPr lang="en-US"/>
              <a:pPr/>
              <a:t>18</a:t>
            </a:fld>
            <a:endParaRPr lang="en-US"/>
          </a:p>
        </p:txBody>
      </p:sp>
      <p:pic>
        <p:nvPicPr>
          <p:cNvPr id="486402" name="Picture 22" descr="83063_copy_0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712788"/>
            <a:ext cx="1538288" cy="590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Subtitle 2"/>
          <p:cNvSpPr txBox="1">
            <a:spLocks/>
          </p:cNvSpPr>
          <p:nvPr/>
        </p:nvSpPr>
        <p:spPr>
          <a:xfrm>
            <a:off x="1897063" y="1322388"/>
            <a:ext cx="5875337" cy="4316412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>
                <a:solidFill>
                  <a:srgbClr val="1F2F66"/>
                </a:solidFill>
                <a:latin typeface="Calibri" pitchFamily="34" charset="0"/>
              </a:rPr>
              <a:t>National Partnership on Home and Community Care Services to Veterans -Redirection</a:t>
            </a:r>
          </a:p>
          <a:p>
            <a:pPr eaLnBrk="1" hangingPunct="1">
              <a:spcBef>
                <a:spcPct val="20000"/>
              </a:spcBef>
              <a:buFont typeface="Arial" charset="0"/>
              <a:buNone/>
            </a:pPr>
            <a:endParaRPr lang="en-US">
              <a:solidFill>
                <a:srgbClr val="1F2F66"/>
              </a:solidFill>
              <a:latin typeface="Calibri" pitchFamily="34" charset="0"/>
            </a:endParaRPr>
          </a:p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1800">
                <a:solidFill>
                  <a:srgbClr val="1F2F66"/>
                </a:solidFill>
                <a:latin typeface="Calibri" pitchFamily="34" charset="0"/>
              </a:rPr>
              <a:t>The Budget provides a total of $8.1m in Commonwealth funding for a further year to the states and territories to facilitate veteran access to community care services</a:t>
            </a:r>
          </a:p>
          <a:p>
            <a:pPr eaLnBrk="1" hangingPunct="1">
              <a:spcBef>
                <a:spcPct val="20000"/>
              </a:spcBef>
              <a:buFont typeface="Arial" charset="0"/>
              <a:buNone/>
            </a:pPr>
            <a:endParaRPr lang="en-US" sz="1800">
              <a:solidFill>
                <a:srgbClr val="1F2F66"/>
              </a:solidFill>
              <a:latin typeface="Calibri" pitchFamily="34" charset="0"/>
            </a:endParaRPr>
          </a:p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1800">
                <a:solidFill>
                  <a:srgbClr val="1F2F66"/>
                </a:solidFill>
                <a:latin typeface="Calibri" pitchFamily="34" charset="0"/>
              </a:rPr>
              <a:t>This funding will cease from 1 July 2014</a:t>
            </a:r>
          </a:p>
          <a:p>
            <a:pPr eaLnBrk="1" hangingPunct="1">
              <a:spcBef>
                <a:spcPct val="20000"/>
              </a:spcBef>
              <a:buFont typeface="Arial" charset="0"/>
              <a:buNone/>
            </a:pPr>
            <a:endParaRPr lang="en-US" sz="1800">
              <a:solidFill>
                <a:srgbClr val="1F2F66"/>
              </a:solidFill>
              <a:latin typeface="Calibri" pitchFamily="34" charset="0"/>
            </a:endParaRPr>
          </a:p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1800">
                <a:solidFill>
                  <a:srgbClr val="1F2F66"/>
                </a:solidFill>
                <a:latin typeface="Calibri" pitchFamily="34" charset="0"/>
              </a:rPr>
              <a:t>Veterans should not be disadvantaged by this measure; the funds have never been provided to purchase services for the veteran community</a:t>
            </a:r>
          </a:p>
          <a:p>
            <a:pPr eaLnBrk="1" hangingPunct="1">
              <a:spcBef>
                <a:spcPct val="20000"/>
              </a:spcBef>
              <a:buFont typeface="Arial" charset="0"/>
              <a:buNone/>
            </a:pPr>
            <a:endParaRPr lang="en-US" sz="1800">
              <a:solidFill>
                <a:srgbClr val="1F2F66"/>
              </a:solidFill>
              <a:latin typeface="Calibri" pitchFamily="34" charset="0"/>
            </a:endParaRPr>
          </a:p>
          <a:p>
            <a:pPr eaLnBrk="1" hangingPunct="1">
              <a:spcBef>
                <a:spcPct val="20000"/>
              </a:spcBef>
              <a:buFontTx/>
              <a:buNone/>
            </a:pPr>
            <a:endParaRPr lang="en-US" sz="1800">
              <a:latin typeface="Calibri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00256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0" y="6611938"/>
            <a:ext cx="9144000" cy="254000"/>
          </a:xfrm>
          <a:prstGeom prst="rect">
            <a:avLst/>
          </a:prstGeom>
          <a:solidFill>
            <a:srgbClr val="111C5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 rot="5400000">
            <a:off x="-1767681" y="3307557"/>
            <a:ext cx="6613525" cy="1587"/>
          </a:xfrm>
          <a:prstGeom prst="line">
            <a:avLst/>
          </a:prstGeom>
          <a:ln>
            <a:solidFill>
              <a:srgbClr val="0194D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-1709737" y="3306763"/>
            <a:ext cx="6611937" cy="1587"/>
          </a:xfrm>
          <a:prstGeom prst="line">
            <a:avLst/>
          </a:prstGeom>
          <a:ln>
            <a:solidFill>
              <a:srgbClr val="2E9D3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-1653381" y="3307557"/>
            <a:ext cx="6613525" cy="1587"/>
          </a:xfrm>
          <a:prstGeom prst="line">
            <a:avLst/>
          </a:prstGeom>
          <a:ln>
            <a:solidFill>
              <a:srgbClr val="72082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6409" name="TextBox 29"/>
          <p:cNvSpPr txBox="1">
            <a:spLocks noChangeArrowheads="1"/>
          </p:cNvSpPr>
          <p:nvPr/>
        </p:nvSpPr>
        <p:spPr bwMode="auto">
          <a:xfrm>
            <a:off x="1897063" y="6588125"/>
            <a:ext cx="6683375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buFontTx/>
              <a:buNone/>
            </a:pPr>
            <a:endParaRPr lang="en-AU" sz="110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486410" name="Picture 30" descr="DVA_stacked_white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" y="95250"/>
            <a:ext cx="1128713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D9D36-0E69-4A3B-AB33-F3B12263EE7B}" type="slidenum">
              <a:rPr lang="en-US"/>
              <a:pPr/>
              <a:t>19</a:t>
            </a:fld>
            <a:endParaRPr lang="en-US"/>
          </a:p>
        </p:txBody>
      </p:sp>
      <p:pic>
        <p:nvPicPr>
          <p:cNvPr id="482306" name="Picture 22" descr="83063_copy_0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712788"/>
            <a:ext cx="1538288" cy="590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Subtitle 2"/>
          <p:cNvSpPr txBox="1">
            <a:spLocks/>
          </p:cNvSpPr>
          <p:nvPr/>
        </p:nvSpPr>
        <p:spPr>
          <a:xfrm>
            <a:off x="1897063" y="1322388"/>
            <a:ext cx="5875337" cy="4316412"/>
          </a:xfrm>
          <a:prstGeom prst="rect">
            <a:avLst/>
          </a:prstGeom>
        </p:spPr>
        <p:txBody>
          <a:bodyPr>
            <a:normAutofit/>
          </a:bodyPr>
          <a:lstStyle>
            <a:lvl1pPr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>
                <a:solidFill>
                  <a:srgbClr val="1F2F66"/>
                </a:solidFill>
                <a:latin typeface="Calibri" pitchFamily="34" charset="0"/>
              </a:rPr>
              <a:t>AWM Funding</a:t>
            </a:r>
          </a:p>
          <a:p>
            <a:pPr eaLnBrk="1" hangingPunct="1">
              <a:spcBef>
                <a:spcPct val="20000"/>
              </a:spcBef>
              <a:buFont typeface="Arial" charset="0"/>
              <a:buNone/>
            </a:pPr>
            <a:endParaRPr lang="en-US" sz="1600">
              <a:solidFill>
                <a:srgbClr val="1F2F66"/>
              </a:solidFill>
              <a:latin typeface="Calibri" pitchFamily="34" charset="0"/>
            </a:endParaRPr>
          </a:p>
          <a:p>
            <a:pPr eaLnBrk="1" hangingPunct="1">
              <a:spcBef>
                <a:spcPct val="20000"/>
              </a:spcBef>
              <a:buFont typeface="Arial" charset="0"/>
              <a:buNone/>
            </a:pPr>
            <a:endParaRPr lang="en-US" sz="1600">
              <a:solidFill>
                <a:srgbClr val="1F2F66"/>
              </a:solidFill>
              <a:latin typeface="Calibri" pitchFamily="34" charset="0"/>
            </a:endParaRPr>
          </a:p>
          <a:p>
            <a:pPr eaLnBrk="1" hangingPunct="1">
              <a:spcBef>
                <a:spcPct val="20000"/>
              </a:spcBef>
              <a:buFontTx/>
              <a:buNone/>
            </a:pPr>
            <a:r>
              <a:rPr lang="en-US" sz="1800">
                <a:solidFill>
                  <a:srgbClr val="1F2F66"/>
                </a:solidFill>
                <a:latin typeface="Calibri" pitchFamily="34" charset="0"/>
              </a:rPr>
              <a:t>An allocation from the Anzac Centenary program of $10.0m for the Anzac Centenary Travelling Exhibition seed funding</a:t>
            </a:r>
          </a:p>
        </p:txBody>
      </p:sp>
      <p:sp>
        <p:nvSpPr>
          <p:cNvPr id="25" name="Rectangle 24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00256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0" y="6611938"/>
            <a:ext cx="9144000" cy="254000"/>
          </a:xfrm>
          <a:prstGeom prst="rect">
            <a:avLst/>
          </a:prstGeom>
          <a:solidFill>
            <a:srgbClr val="111C5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 rot="5400000">
            <a:off x="-1767681" y="3307557"/>
            <a:ext cx="6613525" cy="1587"/>
          </a:xfrm>
          <a:prstGeom prst="line">
            <a:avLst/>
          </a:prstGeom>
          <a:ln>
            <a:solidFill>
              <a:srgbClr val="0194D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-1709737" y="3306763"/>
            <a:ext cx="6611937" cy="1587"/>
          </a:xfrm>
          <a:prstGeom prst="line">
            <a:avLst/>
          </a:prstGeom>
          <a:ln>
            <a:solidFill>
              <a:srgbClr val="2E9D3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-1653381" y="3307557"/>
            <a:ext cx="6613525" cy="1587"/>
          </a:xfrm>
          <a:prstGeom prst="line">
            <a:avLst/>
          </a:prstGeom>
          <a:ln>
            <a:solidFill>
              <a:srgbClr val="72082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2313" name="TextBox 29"/>
          <p:cNvSpPr txBox="1">
            <a:spLocks noChangeArrowheads="1"/>
          </p:cNvSpPr>
          <p:nvPr/>
        </p:nvSpPr>
        <p:spPr bwMode="auto">
          <a:xfrm>
            <a:off x="1897063" y="6588125"/>
            <a:ext cx="6683375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buFontTx/>
              <a:buNone/>
            </a:pPr>
            <a:endParaRPr lang="en-AU" sz="110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482314" name="Picture 30" descr="DVA_stacked_white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" y="95250"/>
            <a:ext cx="1128713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6B116-F85F-4D7A-918F-2570AF631C64}" type="slidenum">
              <a:rPr lang="en-US"/>
              <a:pPr/>
              <a:t>2</a:t>
            </a:fld>
            <a:endParaRPr lang="en-US"/>
          </a:p>
        </p:txBody>
      </p:sp>
      <p:pic>
        <p:nvPicPr>
          <p:cNvPr id="472066" name="Picture 22" descr="83063_copy_0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712788"/>
            <a:ext cx="1538288" cy="590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Subtitle 2"/>
          <p:cNvSpPr txBox="1">
            <a:spLocks/>
          </p:cNvSpPr>
          <p:nvPr/>
        </p:nvSpPr>
        <p:spPr>
          <a:xfrm>
            <a:off x="1908175" y="1125538"/>
            <a:ext cx="5875338" cy="4316412"/>
          </a:xfrm>
          <a:prstGeom prst="rect">
            <a:avLst/>
          </a:prstGeom>
        </p:spPr>
        <p:txBody>
          <a:bodyPr>
            <a:normAutofit/>
          </a:bodyPr>
          <a:lstStyle>
            <a:lvl1pPr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>
                <a:solidFill>
                  <a:srgbClr val="1F2F66"/>
                </a:solidFill>
                <a:latin typeface="Calibri" pitchFamily="34" charset="0"/>
              </a:rPr>
              <a:t>DVA Federal Budget</a:t>
            </a:r>
            <a:r>
              <a:rPr lang="en-US" sz="3200">
                <a:solidFill>
                  <a:srgbClr val="1F2F66"/>
                </a:solidFill>
                <a:latin typeface="Calibri" pitchFamily="34" charset="0"/>
              </a:rPr>
              <a:t> </a:t>
            </a:r>
          </a:p>
          <a:p>
            <a:pPr eaLnBrk="1" hangingPunct="1">
              <a:spcBef>
                <a:spcPct val="20000"/>
              </a:spcBef>
              <a:buFont typeface="Arial" charset="0"/>
              <a:buNone/>
            </a:pPr>
            <a:endParaRPr lang="en-US" sz="1600">
              <a:solidFill>
                <a:srgbClr val="1F2F66"/>
              </a:solidFill>
              <a:latin typeface="Calibri" pitchFamily="34" charset="0"/>
            </a:endParaRPr>
          </a:p>
          <a:p>
            <a:pPr>
              <a:buFontTx/>
              <a:buNone/>
            </a:pPr>
            <a:r>
              <a:rPr lang="en-US" sz="1800">
                <a:solidFill>
                  <a:srgbClr val="1F2F66"/>
                </a:solidFill>
                <a:latin typeface="Calibri" pitchFamily="34" charset="0"/>
              </a:rPr>
              <a:t>$12.5b has been allocated for Veterans’ Affairs in 2013-14</a:t>
            </a:r>
          </a:p>
          <a:p>
            <a:pPr>
              <a:buFontTx/>
              <a:buNone/>
            </a:pPr>
            <a:endParaRPr lang="en-AU" sz="1800">
              <a:solidFill>
                <a:srgbClr val="1F2F66"/>
              </a:solidFill>
              <a:latin typeface="Calibri" pitchFamily="34" charset="0"/>
            </a:endParaRPr>
          </a:p>
          <a:p>
            <a:pPr>
              <a:buFontTx/>
              <a:buNone/>
            </a:pPr>
            <a:r>
              <a:rPr lang="en-AU" sz="1800">
                <a:solidFill>
                  <a:srgbClr val="1F2F66"/>
                </a:solidFill>
                <a:latin typeface="Calibri" pitchFamily="34" charset="0"/>
              </a:rPr>
              <a:t>This will support around 320,000 clients (veterans and dependants) </a:t>
            </a:r>
          </a:p>
          <a:p>
            <a:pPr>
              <a:buFontTx/>
              <a:buNone/>
            </a:pPr>
            <a:endParaRPr lang="en-US" sz="1800">
              <a:solidFill>
                <a:srgbClr val="1F2F66"/>
              </a:solidFill>
              <a:latin typeface="Calibri" pitchFamily="34" charset="0"/>
            </a:endParaRPr>
          </a:p>
          <a:p>
            <a:pPr>
              <a:buFontTx/>
              <a:buNone/>
            </a:pPr>
            <a:r>
              <a:rPr lang="en-US" sz="1800">
                <a:solidFill>
                  <a:srgbClr val="1F2F66"/>
                </a:solidFill>
                <a:latin typeface="Calibri" pitchFamily="34" charset="0"/>
              </a:rPr>
              <a:t>Funding in 2013-14 comprises $6.8b for income support and compensation and $5.6b for health initiatives and $85.0m for commemorative activities</a:t>
            </a:r>
          </a:p>
          <a:p>
            <a:pPr>
              <a:buFontTx/>
              <a:buNone/>
            </a:pPr>
            <a:endParaRPr lang="en-US" sz="1800">
              <a:solidFill>
                <a:srgbClr val="1F2F66"/>
              </a:solidFill>
              <a:latin typeface="Calibri" pitchFamily="34" charset="0"/>
            </a:endParaRPr>
          </a:p>
          <a:p>
            <a:pPr>
              <a:buFontTx/>
              <a:buNone/>
            </a:pPr>
            <a:r>
              <a:rPr lang="en-US" sz="1800">
                <a:solidFill>
                  <a:srgbClr val="1F2F66"/>
                </a:solidFill>
                <a:latin typeface="Calibri" pitchFamily="34" charset="0"/>
              </a:rPr>
              <a:t>Over the four years forward estimates period $49.2b will be allocated to preserve veterans entitlements</a:t>
            </a:r>
          </a:p>
        </p:txBody>
      </p:sp>
      <p:sp>
        <p:nvSpPr>
          <p:cNvPr id="25" name="Rectangle 24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00256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0" y="6611938"/>
            <a:ext cx="9144000" cy="254000"/>
          </a:xfrm>
          <a:prstGeom prst="rect">
            <a:avLst/>
          </a:prstGeom>
          <a:solidFill>
            <a:srgbClr val="111C5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 rot="5400000">
            <a:off x="-1767681" y="3307557"/>
            <a:ext cx="6613525" cy="1587"/>
          </a:xfrm>
          <a:prstGeom prst="line">
            <a:avLst/>
          </a:prstGeom>
          <a:ln>
            <a:solidFill>
              <a:srgbClr val="0194D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-1709737" y="3306763"/>
            <a:ext cx="6611937" cy="1587"/>
          </a:xfrm>
          <a:prstGeom prst="line">
            <a:avLst/>
          </a:prstGeom>
          <a:ln>
            <a:solidFill>
              <a:srgbClr val="2E9D3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-1653381" y="3307557"/>
            <a:ext cx="6613525" cy="1587"/>
          </a:xfrm>
          <a:prstGeom prst="line">
            <a:avLst/>
          </a:prstGeom>
          <a:ln>
            <a:solidFill>
              <a:srgbClr val="72082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2073" name="TextBox 29"/>
          <p:cNvSpPr txBox="1">
            <a:spLocks noChangeArrowheads="1"/>
          </p:cNvSpPr>
          <p:nvPr/>
        </p:nvSpPr>
        <p:spPr bwMode="auto">
          <a:xfrm>
            <a:off x="1897063" y="6588125"/>
            <a:ext cx="6683375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buFontTx/>
              <a:buNone/>
            </a:pPr>
            <a:endParaRPr lang="en-AU" sz="110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472074" name="Picture 30" descr="DVA_stacked_white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" y="95250"/>
            <a:ext cx="1128713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0A98-EC4D-4539-A1AE-FFD70044F77D}" type="slidenum">
              <a:rPr lang="en-US"/>
              <a:pPr/>
              <a:t>20</a:t>
            </a:fld>
            <a:endParaRPr lang="en-US"/>
          </a:p>
        </p:txBody>
      </p:sp>
      <p:pic>
        <p:nvPicPr>
          <p:cNvPr id="521218" name="Picture 22" descr="83063_copy_0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712788"/>
            <a:ext cx="1538288" cy="590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Subtitle 2"/>
          <p:cNvSpPr txBox="1">
            <a:spLocks/>
          </p:cNvSpPr>
          <p:nvPr/>
        </p:nvSpPr>
        <p:spPr>
          <a:xfrm>
            <a:off x="1897063" y="1322388"/>
            <a:ext cx="5875337" cy="4316412"/>
          </a:xfrm>
          <a:prstGeom prst="rect">
            <a:avLst/>
          </a:prstGeom>
        </p:spPr>
        <p:txBody>
          <a:bodyPr>
            <a:normAutofit/>
          </a:bodyPr>
          <a:lstStyle>
            <a:lvl1pPr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>
                <a:solidFill>
                  <a:srgbClr val="1F2F66"/>
                </a:solidFill>
                <a:latin typeface="Calibri" pitchFamily="34" charset="0"/>
              </a:rPr>
              <a:t>Other Measures</a:t>
            </a:r>
          </a:p>
          <a:p>
            <a:pPr>
              <a:buFontTx/>
              <a:buNone/>
            </a:pPr>
            <a:endParaRPr lang="en-AU" sz="1800">
              <a:solidFill>
                <a:srgbClr val="1F2F66"/>
              </a:solidFill>
              <a:latin typeface="Calibri" pitchFamily="34" charset="0"/>
            </a:endParaRPr>
          </a:p>
          <a:p>
            <a:pPr>
              <a:buFontTx/>
              <a:buNone/>
            </a:pPr>
            <a:endParaRPr lang="en-AU" sz="1800">
              <a:solidFill>
                <a:srgbClr val="1F2F66"/>
              </a:solidFill>
              <a:latin typeface="Calibri" pitchFamily="34" charset="0"/>
            </a:endParaRPr>
          </a:p>
          <a:p>
            <a:pPr lvl="1"/>
            <a:r>
              <a:rPr lang="en-AU" sz="1800">
                <a:solidFill>
                  <a:srgbClr val="1F2F66"/>
                </a:solidFill>
                <a:latin typeface="Calibri" pitchFamily="34" charset="0"/>
              </a:rPr>
              <a:t> Targeted savings – public service efficiencies ($2.6m) </a:t>
            </a:r>
          </a:p>
          <a:p>
            <a:pPr>
              <a:buFontTx/>
              <a:buNone/>
            </a:pPr>
            <a:endParaRPr lang="en-AU" sz="1800">
              <a:solidFill>
                <a:srgbClr val="1F2F66"/>
              </a:solidFill>
              <a:latin typeface="Calibri" pitchFamily="34" charset="0"/>
            </a:endParaRPr>
          </a:p>
          <a:p>
            <a:pPr lvl="1">
              <a:buFontTx/>
              <a:buNone/>
            </a:pPr>
            <a:endParaRPr lang="en-US" sz="1800">
              <a:solidFill>
                <a:srgbClr val="1F2F66"/>
              </a:solidFill>
              <a:latin typeface="Calibri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00256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0" y="6611938"/>
            <a:ext cx="9144000" cy="254000"/>
          </a:xfrm>
          <a:prstGeom prst="rect">
            <a:avLst/>
          </a:prstGeom>
          <a:solidFill>
            <a:srgbClr val="111C5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 rot="5400000">
            <a:off x="-1767681" y="3307557"/>
            <a:ext cx="6613525" cy="1587"/>
          </a:xfrm>
          <a:prstGeom prst="line">
            <a:avLst/>
          </a:prstGeom>
          <a:ln>
            <a:solidFill>
              <a:srgbClr val="0194D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-1709737" y="3306763"/>
            <a:ext cx="6611937" cy="1587"/>
          </a:xfrm>
          <a:prstGeom prst="line">
            <a:avLst/>
          </a:prstGeom>
          <a:ln>
            <a:solidFill>
              <a:srgbClr val="2E9D3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-1653381" y="3307557"/>
            <a:ext cx="6613525" cy="1587"/>
          </a:xfrm>
          <a:prstGeom prst="line">
            <a:avLst/>
          </a:prstGeom>
          <a:ln>
            <a:solidFill>
              <a:srgbClr val="72082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1225" name="TextBox 29"/>
          <p:cNvSpPr txBox="1">
            <a:spLocks noChangeArrowheads="1"/>
          </p:cNvSpPr>
          <p:nvPr/>
        </p:nvSpPr>
        <p:spPr bwMode="auto">
          <a:xfrm>
            <a:off x="1897063" y="6588125"/>
            <a:ext cx="6683375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buFontTx/>
              <a:buNone/>
            </a:pPr>
            <a:endParaRPr lang="en-AU" sz="110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521226" name="Picture 30" descr="DVA_stacked_white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" y="95250"/>
            <a:ext cx="1128713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D9342-BECB-44CC-98EE-29F77F916888}" type="slidenum">
              <a:rPr lang="en-US"/>
              <a:pPr/>
              <a:t>3</a:t>
            </a:fld>
            <a:endParaRPr lang="en-US"/>
          </a:p>
        </p:txBody>
      </p:sp>
      <p:pic>
        <p:nvPicPr>
          <p:cNvPr id="473090" name="Picture 22" descr="83063_copy_0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712788"/>
            <a:ext cx="1538288" cy="590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Subtitle 2"/>
          <p:cNvSpPr txBox="1">
            <a:spLocks/>
          </p:cNvSpPr>
          <p:nvPr/>
        </p:nvSpPr>
        <p:spPr>
          <a:xfrm>
            <a:off x="1835150" y="1125538"/>
            <a:ext cx="5875338" cy="4316412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>
                <a:solidFill>
                  <a:srgbClr val="1F2F66"/>
                </a:solidFill>
                <a:latin typeface="Calibri" pitchFamily="34" charset="0"/>
              </a:rPr>
              <a:t>Mental health services</a:t>
            </a:r>
            <a:r>
              <a:rPr lang="en-US" sz="3200">
                <a:solidFill>
                  <a:srgbClr val="1F2F66"/>
                </a:solidFill>
                <a:latin typeface="Calibri" pitchFamily="34" charset="0"/>
              </a:rPr>
              <a:t> - </a:t>
            </a:r>
            <a:r>
              <a:rPr lang="en-US">
                <a:solidFill>
                  <a:srgbClr val="1F2F66"/>
                </a:solidFill>
                <a:latin typeface="Calibri" pitchFamily="34" charset="0"/>
              </a:rPr>
              <a:t>expansion</a:t>
            </a:r>
          </a:p>
          <a:p>
            <a:pPr eaLnBrk="1" hangingPunct="1">
              <a:spcBef>
                <a:spcPct val="20000"/>
              </a:spcBef>
              <a:buFont typeface="Arial" charset="0"/>
              <a:buNone/>
            </a:pPr>
            <a:endParaRPr lang="en-US" sz="1400">
              <a:solidFill>
                <a:srgbClr val="1F2F66"/>
              </a:solidFill>
              <a:latin typeface="Calibri" pitchFamily="34" charset="0"/>
            </a:endParaRPr>
          </a:p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1800">
                <a:solidFill>
                  <a:srgbClr val="1F2F66"/>
                </a:solidFill>
                <a:latin typeface="Calibri" pitchFamily="34" charset="0"/>
              </a:rPr>
              <a:t>Government has allocated $26.4m over four years to the expansion of Mental Health Services</a:t>
            </a:r>
          </a:p>
          <a:p>
            <a:pPr eaLnBrk="1" hangingPunct="1">
              <a:spcBef>
                <a:spcPct val="20000"/>
              </a:spcBef>
              <a:buFont typeface="Arial" charset="0"/>
              <a:buNone/>
            </a:pPr>
            <a:endParaRPr lang="en-US" sz="1800">
              <a:solidFill>
                <a:srgbClr val="1F2F66"/>
              </a:solidFill>
              <a:latin typeface="Calibri" pitchFamily="34" charset="0"/>
            </a:endParaRPr>
          </a:p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1800">
                <a:solidFill>
                  <a:srgbClr val="1F2F66"/>
                </a:solidFill>
                <a:latin typeface="Calibri" pitchFamily="34" charset="0"/>
              </a:rPr>
              <a:t>Package has three objectives:</a:t>
            </a:r>
          </a:p>
          <a:p>
            <a:pPr lvl="1"/>
            <a:r>
              <a:rPr lang="en-US" sz="1800">
                <a:solidFill>
                  <a:srgbClr val="1F2F66"/>
                </a:solidFill>
                <a:latin typeface="Calibri" pitchFamily="34" charset="0"/>
              </a:rPr>
              <a:t>Expand access to mental health services</a:t>
            </a:r>
          </a:p>
          <a:p>
            <a:pPr lvl="2">
              <a:buFontTx/>
              <a:buNone/>
            </a:pPr>
            <a:r>
              <a:rPr lang="en-US" sz="1800">
                <a:solidFill>
                  <a:srgbClr val="1F2F66"/>
                </a:solidFill>
                <a:latin typeface="Calibri" pitchFamily="34" charset="0"/>
              </a:rPr>
              <a:t>- extend non liability health cover and VVCS coverage and establishment of post discharge GP health assessment </a:t>
            </a:r>
          </a:p>
          <a:p>
            <a:pPr lvl="1"/>
            <a:r>
              <a:rPr lang="en-US" sz="1800">
                <a:solidFill>
                  <a:srgbClr val="1F2F66"/>
                </a:solidFill>
                <a:latin typeface="Calibri" pitchFamily="34" charset="0"/>
              </a:rPr>
              <a:t>Strengthen mental health support</a:t>
            </a:r>
          </a:p>
          <a:p>
            <a:pPr lvl="2">
              <a:buFontTx/>
              <a:buNone/>
            </a:pPr>
            <a:r>
              <a:rPr lang="en-US" sz="1800">
                <a:solidFill>
                  <a:srgbClr val="1F2F66"/>
                </a:solidFill>
                <a:latin typeface="Calibri" pitchFamily="34" charset="0"/>
              </a:rPr>
              <a:t>- LifeSMART program and peer to peer support network</a:t>
            </a:r>
          </a:p>
          <a:p>
            <a:pPr lvl="1"/>
            <a:r>
              <a:rPr lang="en-US" sz="1800">
                <a:solidFill>
                  <a:srgbClr val="1F2F66"/>
                </a:solidFill>
                <a:latin typeface="Calibri" pitchFamily="34" charset="0"/>
              </a:rPr>
              <a:t>Improve claims processing</a:t>
            </a:r>
          </a:p>
          <a:p>
            <a:pPr lvl="2">
              <a:buFontTx/>
              <a:buNone/>
            </a:pPr>
            <a:r>
              <a:rPr lang="en-US" sz="1800">
                <a:solidFill>
                  <a:srgbClr val="1F2F66"/>
                </a:solidFill>
                <a:latin typeface="Calibri" pitchFamily="34" charset="0"/>
              </a:rPr>
              <a:t>- reduce processing times and development of enhanced pathways</a:t>
            </a:r>
          </a:p>
          <a:p>
            <a:endParaRPr lang="en-US" sz="1800">
              <a:solidFill>
                <a:srgbClr val="1F2F66"/>
              </a:solidFill>
              <a:latin typeface="Calibri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00256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0" y="6611938"/>
            <a:ext cx="9144000" cy="254000"/>
          </a:xfrm>
          <a:prstGeom prst="rect">
            <a:avLst/>
          </a:prstGeom>
          <a:solidFill>
            <a:srgbClr val="111C5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 rot="5400000">
            <a:off x="-1767681" y="3307557"/>
            <a:ext cx="6613525" cy="1587"/>
          </a:xfrm>
          <a:prstGeom prst="line">
            <a:avLst/>
          </a:prstGeom>
          <a:ln>
            <a:solidFill>
              <a:srgbClr val="0194D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-1709737" y="3306763"/>
            <a:ext cx="6611937" cy="1587"/>
          </a:xfrm>
          <a:prstGeom prst="line">
            <a:avLst/>
          </a:prstGeom>
          <a:ln>
            <a:solidFill>
              <a:srgbClr val="2E9D3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-1653381" y="3307557"/>
            <a:ext cx="6613525" cy="1587"/>
          </a:xfrm>
          <a:prstGeom prst="line">
            <a:avLst/>
          </a:prstGeom>
          <a:ln>
            <a:solidFill>
              <a:srgbClr val="72082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3097" name="TextBox 29"/>
          <p:cNvSpPr txBox="1">
            <a:spLocks noChangeArrowheads="1"/>
          </p:cNvSpPr>
          <p:nvPr/>
        </p:nvSpPr>
        <p:spPr bwMode="auto">
          <a:xfrm>
            <a:off x="1897063" y="6588125"/>
            <a:ext cx="6683375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buFontTx/>
              <a:buNone/>
            </a:pPr>
            <a:endParaRPr lang="en-AU" sz="110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473098" name="Picture 30" descr="DVA_stacked_white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" y="95250"/>
            <a:ext cx="1128713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9C08D-6462-45AA-ACF2-905CCE96A0EB}" type="slidenum">
              <a:rPr lang="en-US"/>
              <a:pPr/>
              <a:t>4</a:t>
            </a:fld>
            <a:endParaRPr lang="en-US"/>
          </a:p>
        </p:txBody>
      </p:sp>
      <p:pic>
        <p:nvPicPr>
          <p:cNvPr id="474114" name="Picture 22" descr="83063_copy_0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712788"/>
            <a:ext cx="1538288" cy="590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Subtitle 2"/>
          <p:cNvSpPr txBox="1">
            <a:spLocks/>
          </p:cNvSpPr>
          <p:nvPr/>
        </p:nvSpPr>
        <p:spPr>
          <a:xfrm>
            <a:off x="1835150" y="1125538"/>
            <a:ext cx="5875338" cy="4316412"/>
          </a:xfrm>
          <a:prstGeom prst="rect">
            <a:avLst/>
          </a:prstGeom>
        </p:spPr>
        <p:txBody>
          <a:bodyPr>
            <a:normAutofit/>
          </a:bodyPr>
          <a:lstStyle>
            <a:lvl1pPr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>
                <a:solidFill>
                  <a:srgbClr val="1F2F66"/>
                </a:solidFill>
                <a:latin typeface="Calibri" pitchFamily="34" charset="0"/>
              </a:rPr>
              <a:t>Mental health services – expansion </a:t>
            </a:r>
            <a:r>
              <a:rPr lang="en-US" sz="1400">
                <a:solidFill>
                  <a:srgbClr val="1F2F66"/>
                </a:solidFill>
                <a:latin typeface="Calibri" pitchFamily="34" charset="0"/>
              </a:rPr>
              <a:t>(continued)</a:t>
            </a:r>
          </a:p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2000">
                <a:solidFill>
                  <a:srgbClr val="1F2F66"/>
                </a:solidFill>
                <a:latin typeface="Calibri" pitchFamily="34" charset="0"/>
              </a:rPr>
              <a:t>Extension of non-liability mental health cover</a:t>
            </a:r>
          </a:p>
          <a:p>
            <a:pPr eaLnBrk="1" hangingPunct="1">
              <a:spcBef>
                <a:spcPct val="20000"/>
              </a:spcBef>
              <a:buFont typeface="Arial" charset="0"/>
              <a:buNone/>
            </a:pPr>
            <a:endParaRPr lang="en-US" sz="1800">
              <a:solidFill>
                <a:srgbClr val="1F2F66"/>
              </a:solidFill>
              <a:latin typeface="Calibri" pitchFamily="34" charset="0"/>
            </a:endParaRPr>
          </a:p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1800">
                <a:solidFill>
                  <a:srgbClr val="1F2F66"/>
                </a:solidFill>
                <a:latin typeface="Calibri" pitchFamily="34" charset="0"/>
              </a:rPr>
              <a:t>Additional Government funding over four years to extend existing arrangements which support immediate treatment for diagnosed PTSD, other anxiety disorders and depression, without having to lodge a compensation claim;</a:t>
            </a:r>
          </a:p>
          <a:p>
            <a:pPr lvl="1"/>
            <a:r>
              <a:rPr lang="en-US" sz="1800">
                <a:solidFill>
                  <a:srgbClr val="1F2F66"/>
                </a:solidFill>
                <a:latin typeface="Calibri" pitchFamily="34" charset="0"/>
              </a:rPr>
              <a:t> extended to include alcohol and substance misuse disorders; and</a:t>
            </a:r>
          </a:p>
          <a:p>
            <a:pPr lvl="1"/>
            <a:r>
              <a:rPr lang="en-US" sz="1800">
                <a:solidFill>
                  <a:srgbClr val="1F2F66"/>
                </a:solidFill>
                <a:latin typeface="Calibri" pitchFamily="34" charset="0"/>
              </a:rPr>
              <a:t> extended to former serving members with eligible peacetime service since 1994.</a:t>
            </a:r>
          </a:p>
          <a:p>
            <a:pPr>
              <a:buFontTx/>
              <a:buChar char="-"/>
            </a:pPr>
            <a:endParaRPr lang="en-US" sz="1800">
              <a:solidFill>
                <a:srgbClr val="1F2F66"/>
              </a:solidFill>
              <a:latin typeface="Calibri" pitchFamily="34" charset="0"/>
            </a:endParaRPr>
          </a:p>
          <a:p>
            <a:pPr>
              <a:buFontTx/>
              <a:buNone/>
            </a:pPr>
            <a:r>
              <a:rPr lang="en-US" sz="1800">
                <a:solidFill>
                  <a:srgbClr val="1F2F66"/>
                </a:solidFill>
                <a:latin typeface="Calibri" pitchFamily="34" charset="0"/>
              </a:rPr>
              <a:t>This fulfils the Government’s commitment under the 2011 Review of Military Compensation Arrangements</a:t>
            </a:r>
          </a:p>
        </p:txBody>
      </p:sp>
      <p:sp>
        <p:nvSpPr>
          <p:cNvPr id="25" name="Rectangle 24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00256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0" y="6611938"/>
            <a:ext cx="9144000" cy="254000"/>
          </a:xfrm>
          <a:prstGeom prst="rect">
            <a:avLst/>
          </a:prstGeom>
          <a:solidFill>
            <a:srgbClr val="111C5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 rot="5400000">
            <a:off x="-1767681" y="3307557"/>
            <a:ext cx="6613525" cy="1587"/>
          </a:xfrm>
          <a:prstGeom prst="line">
            <a:avLst/>
          </a:prstGeom>
          <a:ln>
            <a:solidFill>
              <a:srgbClr val="0194D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-1709737" y="3306763"/>
            <a:ext cx="6611937" cy="1587"/>
          </a:xfrm>
          <a:prstGeom prst="line">
            <a:avLst/>
          </a:prstGeom>
          <a:ln>
            <a:solidFill>
              <a:srgbClr val="2E9D3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-1653381" y="3307557"/>
            <a:ext cx="6613525" cy="1587"/>
          </a:xfrm>
          <a:prstGeom prst="line">
            <a:avLst/>
          </a:prstGeom>
          <a:ln>
            <a:solidFill>
              <a:srgbClr val="72082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4121" name="TextBox 29"/>
          <p:cNvSpPr txBox="1">
            <a:spLocks noChangeArrowheads="1"/>
          </p:cNvSpPr>
          <p:nvPr/>
        </p:nvSpPr>
        <p:spPr bwMode="auto">
          <a:xfrm>
            <a:off x="1897063" y="6588125"/>
            <a:ext cx="6683375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buFontTx/>
              <a:buNone/>
            </a:pPr>
            <a:endParaRPr lang="en-AU" sz="110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474122" name="Picture 30" descr="DVA_stacked_white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" y="95250"/>
            <a:ext cx="1128713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81FE3-02AE-418C-A625-A68DCCFDC345}" type="slidenum">
              <a:rPr lang="en-US"/>
              <a:pPr/>
              <a:t>5</a:t>
            </a:fld>
            <a:endParaRPr lang="en-US"/>
          </a:p>
        </p:txBody>
      </p:sp>
      <p:pic>
        <p:nvPicPr>
          <p:cNvPr id="475138" name="Picture 22" descr="83063_copy_0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712788"/>
            <a:ext cx="1538288" cy="590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Subtitle 2"/>
          <p:cNvSpPr txBox="1">
            <a:spLocks/>
          </p:cNvSpPr>
          <p:nvPr/>
        </p:nvSpPr>
        <p:spPr>
          <a:xfrm>
            <a:off x="1835150" y="1196975"/>
            <a:ext cx="5875338" cy="4316413"/>
          </a:xfrm>
          <a:prstGeom prst="rect">
            <a:avLst/>
          </a:prstGeom>
        </p:spPr>
        <p:txBody>
          <a:bodyPr>
            <a:normAutofit/>
          </a:bodyPr>
          <a:lstStyle>
            <a:lvl1pPr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>
                <a:solidFill>
                  <a:srgbClr val="1F2F66"/>
                </a:solidFill>
                <a:latin typeface="Calibri" pitchFamily="34" charset="0"/>
              </a:rPr>
              <a:t>Mental health services – expansion </a:t>
            </a:r>
            <a:r>
              <a:rPr lang="en-US" sz="1400">
                <a:solidFill>
                  <a:srgbClr val="1F2F66"/>
                </a:solidFill>
                <a:latin typeface="Calibri" pitchFamily="34" charset="0"/>
              </a:rPr>
              <a:t>(continued)</a:t>
            </a:r>
          </a:p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2000">
                <a:solidFill>
                  <a:srgbClr val="1F2F66"/>
                </a:solidFill>
                <a:latin typeface="Calibri" pitchFamily="34" charset="0"/>
              </a:rPr>
              <a:t>GP health assessment</a:t>
            </a:r>
          </a:p>
          <a:p>
            <a:pPr eaLnBrk="1" hangingPunct="1">
              <a:spcBef>
                <a:spcPct val="20000"/>
              </a:spcBef>
              <a:buFont typeface="Arial" charset="0"/>
              <a:buNone/>
            </a:pPr>
            <a:endParaRPr lang="en-US" sz="2000">
              <a:solidFill>
                <a:srgbClr val="1F2F66"/>
              </a:solidFill>
              <a:latin typeface="Calibri" pitchFamily="34" charset="0"/>
            </a:endParaRPr>
          </a:p>
          <a:p>
            <a:pPr>
              <a:buFontTx/>
              <a:buNone/>
            </a:pPr>
            <a:r>
              <a:rPr lang="en-US" sz="1800">
                <a:solidFill>
                  <a:srgbClr val="1F2F66"/>
                </a:solidFill>
                <a:latin typeface="Calibri" pitchFamily="34" charset="0"/>
              </a:rPr>
              <a:t>Establishment of a post discharge GP health assessment for former ADF members</a:t>
            </a:r>
          </a:p>
          <a:p>
            <a:pPr>
              <a:buFontTx/>
              <a:buNone/>
            </a:pPr>
            <a:endParaRPr lang="en-US" sz="1800">
              <a:solidFill>
                <a:srgbClr val="1F2F66"/>
              </a:solidFill>
              <a:latin typeface="Calibri" pitchFamily="34" charset="0"/>
            </a:endParaRPr>
          </a:p>
          <a:p>
            <a:pPr>
              <a:buFontTx/>
              <a:buNone/>
            </a:pPr>
            <a:r>
              <a:rPr lang="en-US" sz="1800">
                <a:solidFill>
                  <a:srgbClr val="1F2F66"/>
                </a:solidFill>
                <a:latin typeface="Calibri" pitchFamily="34" charset="0"/>
              </a:rPr>
              <a:t> A purpose built screening tool is to be developed with a specialised mental health component</a:t>
            </a:r>
          </a:p>
          <a:p>
            <a:pPr>
              <a:buFontTx/>
              <a:buNone/>
            </a:pPr>
            <a:endParaRPr lang="en-US" sz="1800">
              <a:solidFill>
                <a:srgbClr val="1F2F66"/>
              </a:solidFill>
              <a:latin typeface="Calibri" pitchFamily="34" charset="0"/>
            </a:endParaRPr>
          </a:p>
          <a:p>
            <a:pPr>
              <a:buFontTx/>
              <a:buNone/>
            </a:pPr>
            <a:r>
              <a:rPr lang="en-US" sz="1800">
                <a:solidFill>
                  <a:srgbClr val="1F2F66"/>
                </a:solidFill>
                <a:latin typeface="Calibri" pitchFamily="34" charset="0"/>
              </a:rPr>
              <a:t>Strengthen early detection and promote intervention</a:t>
            </a:r>
          </a:p>
        </p:txBody>
      </p:sp>
      <p:sp>
        <p:nvSpPr>
          <p:cNvPr id="25" name="Rectangle 24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00256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0" y="6611938"/>
            <a:ext cx="9144000" cy="254000"/>
          </a:xfrm>
          <a:prstGeom prst="rect">
            <a:avLst/>
          </a:prstGeom>
          <a:solidFill>
            <a:srgbClr val="111C5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 rot="5400000">
            <a:off x="-1767681" y="3307557"/>
            <a:ext cx="6613525" cy="1587"/>
          </a:xfrm>
          <a:prstGeom prst="line">
            <a:avLst/>
          </a:prstGeom>
          <a:ln>
            <a:solidFill>
              <a:srgbClr val="0194D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-1709737" y="3306763"/>
            <a:ext cx="6611937" cy="1587"/>
          </a:xfrm>
          <a:prstGeom prst="line">
            <a:avLst/>
          </a:prstGeom>
          <a:ln>
            <a:solidFill>
              <a:srgbClr val="2E9D3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-1653381" y="3307557"/>
            <a:ext cx="6613525" cy="1587"/>
          </a:xfrm>
          <a:prstGeom prst="line">
            <a:avLst/>
          </a:prstGeom>
          <a:ln>
            <a:solidFill>
              <a:srgbClr val="72082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5145" name="TextBox 29"/>
          <p:cNvSpPr txBox="1">
            <a:spLocks noChangeArrowheads="1"/>
          </p:cNvSpPr>
          <p:nvPr/>
        </p:nvSpPr>
        <p:spPr bwMode="auto">
          <a:xfrm>
            <a:off x="1897063" y="6588125"/>
            <a:ext cx="6683375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buFontTx/>
              <a:buNone/>
            </a:pPr>
            <a:endParaRPr lang="en-AU" sz="110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475146" name="Picture 30" descr="DVA_stacked_white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" y="95250"/>
            <a:ext cx="1128713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59426-D6A1-4449-9195-29F114CEE622}" type="slidenum">
              <a:rPr lang="en-US"/>
              <a:pPr/>
              <a:t>6</a:t>
            </a:fld>
            <a:endParaRPr lang="en-US"/>
          </a:p>
        </p:txBody>
      </p:sp>
      <p:pic>
        <p:nvPicPr>
          <p:cNvPr id="493570" name="Picture 22" descr="83063_copy_0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712788"/>
            <a:ext cx="1538288" cy="590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Subtitle 2"/>
          <p:cNvSpPr txBox="1">
            <a:spLocks/>
          </p:cNvSpPr>
          <p:nvPr/>
        </p:nvSpPr>
        <p:spPr>
          <a:xfrm>
            <a:off x="1835150" y="1196975"/>
            <a:ext cx="5875338" cy="4316413"/>
          </a:xfrm>
          <a:prstGeom prst="rect">
            <a:avLst/>
          </a:prstGeom>
        </p:spPr>
        <p:txBody>
          <a:bodyPr>
            <a:normAutofit/>
          </a:bodyPr>
          <a:lstStyle>
            <a:lvl1pPr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>
                <a:solidFill>
                  <a:srgbClr val="1F2F66"/>
                </a:solidFill>
                <a:latin typeface="Calibri" pitchFamily="34" charset="0"/>
              </a:rPr>
              <a:t>Mental health services – expansion </a:t>
            </a:r>
            <a:r>
              <a:rPr lang="en-US" sz="1400">
                <a:solidFill>
                  <a:srgbClr val="1F2F66"/>
                </a:solidFill>
                <a:latin typeface="Calibri" pitchFamily="34" charset="0"/>
              </a:rPr>
              <a:t>(continued)</a:t>
            </a:r>
          </a:p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2000">
                <a:solidFill>
                  <a:srgbClr val="1F2F66"/>
                </a:solidFill>
                <a:latin typeface="Calibri" pitchFamily="34" charset="0"/>
              </a:rPr>
              <a:t>Extended  VVCS coverage</a:t>
            </a:r>
          </a:p>
          <a:p>
            <a:pPr eaLnBrk="1" hangingPunct="1">
              <a:spcBef>
                <a:spcPct val="20000"/>
              </a:spcBef>
              <a:buFont typeface="Arial" charset="0"/>
              <a:buNone/>
            </a:pPr>
            <a:endParaRPr lang="en-US" sz="1600">
              <a:solidFill>
                <a:srgbClr val="1F2F66"/>
              </a:solidFill>
              <a:latin typeface="Calibri" pitchFamily="34" charset="0"/>
            </a:endParaRPr>
          </a:p>
          <a:p>
            <a:pPr>
              <a:buFontTx/>
              <a:buNone/>
            </a:pPr>
            <a:endParaRPr lang="en-US" sz="1800">
              <a:solidFill>
                <a:srgbClr val="1F2F66"/>
              </a:solidFill>
              <a:latin typeface="Calibri" pitchFamily="34" charset="0"/>
            </a:endParaRPr>
          </a:p>
          <a:p>
            <a:pPr>
              <a:buFontTx/>
              <a:buNone/>
            </a:pPr>
            <a:r>
              <a:rPr lang="en-US" sz="1800">
                <a:solidFill>
                  <a:srgbClr val="1F2F66"/>
                </a:solidFill>
                <a:latin typeface="Calibri" pitchFamily="34" charset="0"/>
              </a:rPr>
              <a:t>Extended VVCS coverage for current and former serving ADF personnel;</a:t>
            </a:r>
          </a:p>
          <a:p>
            <a:pPr lvl="1"/>
            <a:r>
              <a:rPr lang="en-US" sz="1800">
                <a:solidFill>
                  <a:srgbClr val="1F2F66"/>
                </a:solidFill>
                <a:latin typeface="Calibri" pitchFamily="34" charset="0"/>
              </a:rPr>
              <a:t> border protection personnel, Australian and overseas disaster zone personnel, personnel involved in training accidents, members medically discharged and submariners;</a:t>
            </a:r>
          </a:p>
          <a:p>
            <a:pPr lvl="1"/>
            <a:r>
              <a:rPr lang="en-US" sz="1800">
                <a:solidFill>
                  <a:srgbClr val="1F2F66"/>
                </a:solidFill>
                <a:latin typeface="Calibri" pitchFamily="34" charset="0"/>
              </a:rPr>
              <a:t> partners and dependent children to the age of 26 of these groups; and</a:t>
            </a:r>
          </a:p>
          <a:p>
            <a:pPr lvl="1"/>
            <a:r>
              <a:rPr lang="en-US" sz="1800">
                <a:solidFill>
                  <a:srgbClr val="1F2F66"/>
                </a:solidFill>
                <a:latin typeface="Calibri" pitchFamily="34" charset="0"/>
              </a:rPr>
              <a:t> partners, dependent children up to the age of 26 and parents of veterans killed in service-related incidents.</a:t>
            </a:r>
            <a:endParaRPr lang="en-AU" sz="1800">
              <a:solidFill>
                <a:srgbClr val="1F2F66"/>
              </a:solidFill>
              <a:latin typeface="Calibri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00256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0" y="6611938"/>
            <a:ext cx="9144000" cy="254000"/>
          </a:xfrm>
          <a:prstGeom prst="rect">
            <a:avLst/>
          </a:prstGeom>
          <a:solidFill>
            <a:srgbClr val="111C5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 rot="5400000">
            <a:off x="-1767681" y="3307557"/>
            <a:ext cx="6613525" cy="1587"/>
          </a:xfrm>
          <a:prstGeom prst="line">
            <a:avLst/>
          </a:prstGeom>
          <a:ln>
            <a:solidFill>
              <a:srgbClr val="0194D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-1709737" y="3306763"/>
            <a:ext cx="6611937" cy="1587"/>
          </a:xfrm>
          <a:prstGeom prst="line">
            <a:avLst/>
          </a:prstGeom>
          <a:ln>
            <a:solidFill>
              <a:srgbClr val="2E9D3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-1653381" y="3307557"/>
            <a:ext cx="6613525" cy="1587"/>
          </a:xfrm>
          <a:prstGeom prst="line">
            <a:avLst/>
          </a:prstGeom>
          <a:ln>
            <a:solidFill>
              <a:srgbClr val="72082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3577" name="TextBox 29"/>
          <p:cNvSpPr txBox="1">
            <a:spLocks noChangeArrowheads="1"/>
          </p:cNvSpPr>
          <p:nvPr/>
        </p:nvSpPr>
        <p:spPr bwMode="auto">
          <a:xfrm>
            <a:off x="1897063" y="6588125"/>
            <a:ext cx="6683375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buFontTx/>
              <a:buNone/>
            </a:pPr>
            <a:endParaRPr lang="en-AU" sz="110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493578" name="Picture 30" descr="DVA_stacked_white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" y="95250"/>
            <a:ext cx="1128713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F27FB-5901-40B6-82A7-9EE90B7786C3}" type="slidenum">
              <a:rPr lang="en-US"/>
              <a:pPr/>
              <a:t>7</a:t>
            </a:fld>
            <a:endParaRPr lang="en-US"/>
          </a:p>
        </p:txBody>
      </p:sp>
      <p:pic>
        <p:nvPicPr>
          <p:cNvPr id="476162" name="Picture 22" descr="83063_copy_0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712788"/>
            <a:ext cx="1538288" cy="590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Subtitle 2"/>
          <p:cNvSpPr txBox="1">
            <a:spLocks/>
          </p:cNvSpPr>
          <p:nvPr/>
        </p:nvSpPr>
        <p:spPr>
          <a:xfrm>
            <a:off x="1897063" y="1322388"/>
            <a:ext cx="5875337" cy="4316412"/>
          </a:xfrm>
          <a:prstGeom prst="rect">
            <a:avLst/>
          </a:prstGeom>
        </p:spPr>
        <p:txBody>
          <a:bodyPr>
            <a:normAutofit/>
          </a:bodyPr>
          <a:lstStyle>
            <a:lvl1pPr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>
                <a:solidFill>
                  <a:srgbClr val="1F2F66"/>
                </a:solidFill>
                <a:latin typeface="Calibri" pitchFamily="34" charset="0"/>
              </a:rPr>
              <a:t>Mental health services – expansion </a:t>
            </a:r>
            <a:r>
              <a:rPr lang="en-US" sz="1400">
                <a:solidFill>
                  <a:srgbClr val="1F2F66"/>
                </a:solidFill>
                <a:latin typeface="Calibri" pitchFamily="34" charset="0"/>
              </a:rPr>
              <a:t>(continued)</a:t>
            </a:r>
          </a:p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2000">
                <a:solidFill>
                  <a:srgbClr val="1F2F66"/>
                </a:solidFill>
                <a:latin typeface="Calibri" pitchFamily="34" charset="0"/>
              </a:rPr>
              <a:t>LifeSMART</a:t>
            </a:r>
          </a:p>
          <a:p>
            <a:pPr eaLnBrk="1" hangingPunct="1">
              <a:spcBef>
                <a:spcPct val="20000"/>
              </a:spcBef>
              <a:buFont typeface="Arial" charset="0"/>
              <a:buNone/>
            </a:pPr>
            <a:endParaRPr lang="en-US" sz="2000">
              <a:solidFill>
                <a:srgbClr val="1F2F66"/>
              </a:solidFill>
              <a:latin typeface="Calibri" pitchFamily="34" charset="0"/>
            </a:endParaRPr>
          </a:p>
          <a:p>
            <a:pPr>
              <a:buFontTx/>
              <a:buNone/>
            </a:pPr>
            <a:r>
              <a:rPr lang="en-US" sz="1800">
                <a:solidFill>
                  <a:srgbClr val="1F2F66"/>
                </a:solidFill>
                <a:latin typeface="Calibri" pitchFamily="34" charset="0"/>
              </a:rPr>
              <a:t>On-line program to build veteran resilience, improve mental health literacy and reduce stigma related to seeking help for mental health conditions</a:t>
            </a:r>
          </a:p>
          <a:p>
            <a:pPr>
              <a:buFontTx/>
              <a:buNone/>
            </a:pPr>
            <a:endParaRPr lang="en-US" sz="1800">
              <a:solidFill>
                <a:srgbClr val="1F2F66"/>
              </a:solidFill>
              <a:latin typeface="Calibri" pitchFamily="34" charset="0"/>
            </a:endParaRPr>
          </a:p>
          <a:p>
            <a:pPr>
              <a:buFontTx/>
              <a:buNone/>
            </a:pPr>
            <a:r>
              <a:rPr lang="en-US" sz="1800">
                <a:solidFill>
                  <a:srgbClr val="1F2F66"/>
                </a:solidFill>
                <a:latin typeface="Calibri" pitchFamily="34" charset="0"/>
              </a:rPr>
              <a:t>Modules may include depression, anxiety, anger management, grief, loss and alcohol and substance misuse</a:t>
            </a:r>
          </a:p>
          <a:p>
            <a:pPr>
              <a:buFontTx/>
              <a:buNone/>
            </a:pPr>
            <a:endParaRPr lang="en-US" sz="1800">
              <a:solidFill>
                <a:srgbClr val="1F2F66"/>
              </a:solidFill>
              <a:latin typeface="Calibri" pitchFamily="34" charset="0"/>
            </a:endParaRPr>
          </a:p>
          <a:p>
            <a:pPr>
              <a:buFontTx/>
              <a:buNone/>
            </a:pPr>
            <a:r>
              <a:rPr lang="en-US" sz="1800">
                <a:solidFill>
                  <a:srgbClr val="1F2F66"/>
                </a:solidFill>
                <a:latin typeface="Calibri" pitchFamily="34" charset="0"/>
              </a:rPr>
              <a:t>Will incorporate tools and techniques learnt in the successful Defence resilience program, Stress Management and Resilience Training, and will be known as LifeSMART</a:t>
            </a:r>
          </a:p>
          <a:p>
            <a:endParaRPr lang="en-US" sz="1800">
              <a:solidFill>
                <a:srgbClr val="1F2F66"/>
              </a:solidFill>
              <a:latin typeface="Calibri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00256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0" y="6611938"/>
            <a:ext cx="9144000" cy="254000"/>
          </a:xfrm>
          <a:prstGeom prst="rect">
            <a:avLst/>
          </a:prstGeom>
          <a:solidFill>
            <a:srgbClr val="111C5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 rot="5400000">
            <a:off x="-1767681" y="3307557"/>
            <a:ext cx="6613525" cy="1587"/>
          </a:xfrm>
          <a:prstGeom prst="line">
            <a:avLst/>
          </a:prstGeom>
          <a:ln>
            <a:solidFill>
              <a:srgbClr val="0194D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-1709737" y="3306763"/>
            <a:ext cx="6611937" cy="1587"/>
          </a:xfrm>
          <a:prstGeom prst="line">
            <a:avLst/>
          </a:prstGeom>
          <a:ln>
            <a:solidFill>
              <a:srgbClr val="2E9D3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-1653381" y="3307557"/>
            <a:ext cx="6613525" cy="1587"/>
          </a:xfrm>
          <a:prstGeom prst="line">
            <a:avLst/>
          </a:prstGeom>
          <a:ln>
            <a:solidFill>
              <a:srgbClr val="72082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6169" name="TextBox 29"/>
          <p:cNvSpPr txBox="1">
            <a:spLocks noChangeArrowheads="1"/>
          </p:cNvSpPr>
          <p:nvPr/>
        </p:nvSpPr>
        <p:spPr bwMode="auto">
          <a:xfrm>
            <a:off x="1897063" y="6588125"/>
            <a:ext cx="6683375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buFontTx/>
              <a:buNone/>
            </a:pPr>
            <a:endParaRPr lang="en-AU" sz="110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476170" name="Picture 30" descr="DVA_stacked_white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" y="95250"/>
            <a:ext cx="1128713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9EAB0-DE19-4727-A53B-096D2347027E}" type="slidenum">
              <a:rPr lang="en-US"/>
              <a:pPr/>
              <a:t>8</a:t>
            </a:fld>
            <a:endParaRPr lang="en-US"/>
          </a:p>
        </p:txBody>
      </p:sp>
      <p:pic>
        <p:nvPicPr>
          <p:cNvPr id="477186" name="Picture 22" descr="83063_copy_0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712788"/>
            <a:ext cx="1538288" cy="590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Subtitle 2"/>
          <p:cNvSpPr txBox="1">
            <a:spLocks/>
          </p:cNvSpPr>
          <p:nvPr/>
        </p:nvSpPr>
        <p:spPr>
          <a:xfrm>
            <a:off x="1897063" y="1322388"/>
            <a:ext cx="5875337" cy="4316412"/>
          </a:xfrm>
          <a:prstGeom prst="rect">
            <a:avLst/>
          </a:prstGeom>
        </p:spPr>
        <p:txBody>
          <a:bodyPr>
            <a:normAutofit/>
          </a:bodyPr>
          <a:lstStyle>
            <a:lvl1pPr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>
                <a:solidFill>
                  <a:srgbClr val="1F2F66"/>
                </a:solidFill>
                <a:latin typeface="Calibri" pitchFamily="34" charset="0"/>
              </a:rPr>
              <a:t>Mental health services – expansion </a:t>
            </a:r>
            <a:r>
              <a:rPr lang="en-US" sz="1400">
                <a:solidFill>
                  <a:srgbClr val="1F2F66"/>
                </a:solidFill>
                <a:latin typeface="Calibri" pitchFamily="34" charset="0"/>
              </a:rPr>
              <a:t>(continued)</a:t>
            </a:r>
          </a:p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2000">
                <a:solidFill>
                  <a:srgbClr val="1F2F66"/>
                </a:solidFill>
                <a:latin typeface="Calibri" pitchFamily="34" charset="0"/>
              </a:rPr>
              <a:t>Peer to peer support network</a:t>
            </a:r>
          </a:p>
          <a:p>
            <a:pPr eaLnBrk="1" hangingPunct="1">
              <a:spcBef>
                <a:spcPct val="20000"/>
              </a:spcBef>
              <a:buFont typeface="Arial" charset="0"/>
              <a:buNone/>
            </a:pPr>
            <a:endParaRPr lang="en-US">
              <a:solidFill>
                <a:srgbClr val="1F2F66"/>
              </a:solidFill>
              <a:latin typeface="Calibri" pitchFamily="34" charset="0"/>
            </a:endParaRPr>
          </a:p>
          <a:p>
            <a:pPr>
              <a:buFontTx/>
              <a:buNone/>
            </a:pPr>
            <a:r>
              <a:rPr lang="en-US" sz="1800">
                <a:solidFill>
                  <a:srgbClr val="1F2F66"/>
                </a:solidFill>
                <a:latin typeface="Calibri" pitchFamily="34" charset="0"/>
              </a:rPr>
              <a:t>Support to clients recovering from a mental health condition through a non clinical peer to peer network</a:t>
            </a:r>
          </a:p>
          <a:p>
            <a:pPr>
              <a:buFontTx/>
              <a:buNone/>
            </a:pPr>
            <a:endParaRPr lang="en-US" sz="1800">
              <a:solidFill>
                <a:srgbClr val="1F2F66"/>
              </a:solidFill>
              <a:latin typeface="Calibri" pitchFamily="34" charset="0"/>
            </a:endParaRPr>
          </a:p>
          <a:p>
            <a:pPr>
              <a:buFontTx/>
              <a:buNone/>
            </a:pPr>
            <a:r>
              <a:rPr lang="en-US" sz="1800">
                <a:solidFill>
                  <a:srgbClr val="1F2F66"/>
                </a:solidFill>
                <a:latin typeface="Calibri" pitchFamily="34" charset="0"/>
              </a:rPr>
              <a:t>This network will advance concepts used in the Department’s successful Men’s Health Peer Education program</a:t>
            </a:r>
          </a:p>
          <a:p>
            <a:pPr>
              <a:buFontTx/>
              <a:buNone/>
            </a:pPr>
            <a:endParaRPr lang="en-US" sz="1800">
              <a:solidFill>
                <a:srgbClr val="1F2F66"/>
              </a:solidFill>
              <a:latin typeface="Calibri" pitchFamily="34" charset="0"/>
            </a:endParaRPr>
          </a:p>
          <a:p>
            <a:pPr>
              <a:buFontTx/>
              <a:buNone/>
            </a:pPr>
            <a:r>
              <a:rPr lang="en-US" sz="1800">
                <a:solidFill>
                  <a:srgbClr val="1F2F66"/>
                </a:solidFill>
                <a:latin typeface="Calibri" pitchFamily="34" charset="0"/>
              </a:rPr>
              <a:t>Trained and supervised peers matched to individuals to develop coping and management strategies</a:t>
            </a:r>
          </a:p>
          <a:p>
            <a:pPr>
              <a:buFontTx/>
              <a:buNone/>
            </a:pPr>
            <a:endParaRPr lang="en-US" sz="1800">
              <a:solidFill>
                <a:srgbClr val="1F2F66"/>
              </a:solidFill>
              <a:latin typeface="Calibri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00256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0" y="6611938"/>
            <a:ext cx="9144000" cy="254000"/>
          </a:xfrm>
          <a:prstGeom prst="rect">
            <a:avLst/>
          </a:prstGeom>
          <a:solidFill>
            <a:srgbClr val="111C5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 rot="5400000">
            <a:off x="-1767681" y="3307557"/>
            <a:ext cx="6613525" cy="1587"/>
          </a:xfrm>
          <a:prstGeom prst="line">
            <a:avLst/>
          </a:prstGeom>
          <a:ln>
            <a:solidFill>
              <a:srgbClr val="0194D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-1709737" y="3306763"/>
            <a:ext cx="6611937" cy="1587"/>
          </a:xfrm>
          <a:prstGeom prst="line">
            <a:avLst/>
          </a:prstGeom>
          <a:ln>
            <a:solidFill>
              <a:srgbClr val="2E9D3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-1653381" y="3307557"/>
            <a:ext cx="6613525" cy="1587"/>
          </a:xfrm>
          <a:prstGeom prst="line">
            <a:avLst/>
          </a:prstGeom>
          <a:ln>
            <a:solidFill>
              <a:srgbClr val="72082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7193" name="TextBox 29"/>
          <p:cNvSpPr txBox="1">
            <a:spLocks noChangeArrowheads="1"/>
          </p:cNvSpPr>
          <p:nvPr/>
        </p:nvSpPr>
        <p:spPr bwMode="auto">
          <a:xfrm>
            <a:off x="1897063" y="6588125"/>
            <a:ext cx="6683375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buFontTx/>
              <a:buNone/>
            </a:pPr>
            <a:endParaRPr lang="en-AU" sz="110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477194" name="Picture 30" descr="DVA_stacked_white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" y="95250"/>
            <a:ext cx="1128713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1D9B-29C5-4B3E-93B3-515170E2DE75}" type="slidenum">
              <a:rPr lang="en-US"/>
              <a:pPr/>
              <a:t>9</a:t>
            </a:fld>
            <a:endParaRPr lang="en-US"/>
          </a:p>
        </p:txBody>
      </p:sp>
      <p:pic>
        <p:nvPicPr>
          <p:cNvPr id="478210" name="Picture 22" descr="83063_copy_0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712788"/>
            <a:ext cx="1538288" cy="590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Subtitle 2"/>
          <p:cNvSpPr txBox="1">
            <a:spLocks/>
          </p:cNvSpPr>
          <p:nvPr/>
        </p:nvSpPr>
        <p:spPr>
          <a:xfrm>
            <a:off x="1897063" y="1322388"/>
            <a:ext cx="5875337" cy="4316412"/>
          </a:xfrm>
          <a:prstGeom prst="rect">
            <a:avLst/>
          </a:prstGeom>
        </p:spPr>
        <p:txBody>
          <a:bodyPr>
            <a:normAutofit/>
          </a:bodyPr>
          <a:lstStyle>
            <a:lvl1pPr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>
                <a:solidFill>
                  <a:srgbClr val="1F2F66"/>
                </a:solidFill>
                <a:latin typeface="Calibri" pitchFamily="34" charset="0"/>
              </a:rPr>
              <a:t>Mental health services – expansion </a:t>
            </a:r>
            <a:r>
              <a:rPr lang="en-US" sz="1400">
                <a:solidFill>
                  <a:srgbClr val="1F2F66"/>
                </a:solidFill>
                <a:latin typeface="Calibri" pitchFamily="34" charset="0"/>
              </a:rPr>
              <a:t>(continued)</a:t>
            </a:r>
          </a:p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2000">
                <a:solidFill>
                  <a:srgbClr val="1F2F66"/>
                </a:solidFill>
                <a:latin typeface="Calibri" pitchFamily="34" charset="0"/>
              </a:rPr>
              <a:t>Improving claims processing times and pathways</a:t>
            </a:r>
          </a:p>
          <a:p>
            <a:pPr eaLnBrk="1" hangingPunct="1">
              <a:spcBef>
                <a:spcPct val="20000"/>
              </a:spcBef>
              <a:buFont typeface="Arial" charset="0"/>
              <a:buNone/>
            </a:pPr>
            <a:endParaRPr lang="en-US" sz="2000">
              <a:solidFill>
                <a:srgbClr val="1F2F66"/>
              </a:solidFill>
              <a:latin typeface="Calibri" pitchFamily="34" charset="0"/>
            </a:endParaRPr>
          </a:p>
          <a:p>
            <a:pPr>
              <a:buFontTx/>
              <a:buNone/>
            </a:pPr>
            <a:r>
              <a:rPr lang="en-AU" sz="1800">
                <a:solidFill>
                  <a:srgbClr val="1F2F66"/>
                </a:solidFill>
                <a:latin typeface="Calibri" pitchFamily="34" charset="0"/>
              </a:rPr>
              <a:t>DVA funding to improve claims processing times and enhance pathways to access DVA arrangements for individuals with a mental health condition</a:t>
            </a:r>
          </a:p>
          <a:p>
            <a:pPr>
              <a:buFontTx/>
              <a:buNone/>
            </a:pPr>
            <a:endParaRPr lang="en-AU" sz="1800">
              <a:solidFill>
                <a:srgbClr val="1F2F66"/>
              </a:solidFill>
              <a:latin typeface="Calibri" pitchFamily="34" charset="0"/>
            </a:endParaRPr>
          </a:p>
          <a:p>
            <a:pPr>
              <a:buFontTx/>
              <a:buNone/>
            </a:pPr>
            <a:r>
              <a:rPr lang="en-AU" sz="1800">
                <a:solidFill>
                  <a:srgbClr val="1F2F66"/>
                </a:solidFill>
                <a:latin typeface="Calibri" pitchFamily="34" charset="0"/>
              </a:rPr>
              <a:t>Improved timeliness of claims for mental health conditions</a:t>
            </a:r>
          </a:p>
          <a:p>
            <a:endParaRPr lang="en-AU" sz="1800">
              <a:solidFill>
                <a:srgbClr val="1F2F66"/>
              </a:solidFill>
              <a:latin typeface="Calibri" pitchFamily="34" charset="0"/>
            </a:endParaRPr>
          </a:p>
          <a:p>
            <a:pPr>
              <a:buFontTx/>
              <a:buNone/>
            </a:pPr>
            <a:r>
              <a:rPr lang="en-AU" sz="1800">
                <a:solidFill>
                  <a:srgbClr val="1F2F66"/>
                </a:solidFill>
                <a:latin typeface="Calibri" pitchFamily="34" charset="0"/>
              </a:rPr>
              <a:t>Enhanced pathways to mitigate risk that claims process might exacerbate a veterans’ mental health condition</a:t>
            </a:r>
          </a:p>
          <a:p>
            <a:pPr>
              <a:buFontTx/>
              <a:buNone/>
            </a:pPr>
            <a:endParaRPr lang="en-AU" sz="1800">
              <a:solidFill>
                <a:srgbClr val="1F2F66"/>
              </a:solidFill>
              <a:latin typeface="Calibri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00256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0" y="6611938"/>
            <a:ext cx="9144000" cy="254000"/>
          </a:xfrm>
          <a:prstGeom prst="rect">
            <a:avLst/>
          </a:prstGeom>
          <a:solidFill>
            <a:srgbClr val="111C5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 rot="5400000">
            <a:off x="-1767681" y="3307557"/>
            <a:ext cx="6613525" cy="1587"/>
          </a:xfrm>
          <a:prstGeom prst="line">
            <a:avLst/>
          </a:prstGeom>
          <a:ln>
            <a:solidFill>
              <a:srgbClr val="0194D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-1709737" y="3306763"/>
            <a:ext cx="6611937" cy="1587"/>
          </a:xfrm>
          <a:prstGeom prst="line">
            <a:avLst/>
          </a:prstGeom>
          <a:ln>
            <a:solidFill>
              <a:srgbClr val="2E9D3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-1653381" y="3307557"/>
            <a:ext cx="6613525" cy="1587"/>
          </a:xfrm>
          <a:prstGeom prst="line">
            <a:avLst/>
          </a:prstGeom>
          <a:ln>
            <a:solidFill>
              <a:srgbClr val="72082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8217" name="TextBox 29"/>
          <p:cNvSpPr txBox="1">
            <a:spLocks noChangeArrowheads="1"/>
          </p:cNvSpPr>
          <p:nvPr/>
        </p:nvSpPr>
        <p:spPr bwMode="auto">
          <a:xfrm>
            <a:off x="1897063" y="6588125"/>
            <a:ext cx="6683375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buFontTx/>
              <a:buNone/>
            </a:pPr>
            <a:endParaRPr lang="en-AU" sz="110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478218" name="Picture 30" descr="DVA_stacked_white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" y="95250"/>
            <a:ext cx="1128713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DCD5F7"/>
      </a:lt1>
      <a:dk2>
        <a:srgbClr val="000000"/>
      </a:dk2>
      <a:lt2>
        <a:srgbClr val="808080"/>
      </a:lt2>
      <a:accent1>
        <a:srgbClr val="FFCC66"/>
      </a:accent1>
      <a:accent2>
        <a:srgbClr val="0000FF"/>
      </a:accent2>
      <a:accent3>
        <a:srgbClr val="EBE7FA"/>
      </a:accent3>
      <a:accent4>
        <a:srgbClr val="000000"/>
      </a:accent4>
      <a:accent5>
        <a:srgbClr val="FFE2B8"/>
      </a:accent5>
      <a:accent6>
        <a:srgbClr val="0000E7"/>
      </a:accent6>
      <a:hlink>
        <a:srgbClr val="CC00CC"/>
      </a:hlink>
      <a:folHlink>
        <a:srgbClr val="C0C0C0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914400" marR="0" indent="-45720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Char char="•"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1F2F66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914400" marR="0" indent="-45720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Char char="•"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1F2F66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914400" marR="0" indent="-45720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Char char="•"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1F2F66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914400" marR="0" indent="-45720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Char char="•"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1F2F66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</Template>
  <TotalTime>0</TotalTime>
  <Words>1156</Words>
  <Application>Microsoft Office PowerPoint</Application>
  <PresentationFormat>On-screen Show (4:3)</PresentationFormat>
  <Paragraphs>209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Blank Presentation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363</cp:revision>
  <cp:lastPrinted>2005-11-11T00:17:25Z</cp:lastPrinted>
  <dcterms:created xsi:type="dcterms:W3CDTF">2005-11-09T21:15:20Z</dcterms:created>
  <dcterms:modified xsi:type="dcterms:W3CDTF">2013-05-19T22:24:54Z</dcterms:modified>
</cp:coreProperties>
</file>