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9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364" r:id="rId3"/>
    <p:sldId id="365" r:id="rId4"/>
    <p:sldId id="366" r:id="rId5"/>
    <p:sldId id="367" r:id="rId6"/>
    <p:sldId id="368" r:id="rId7"/>
    <p:sldId id="381" r:id="rId8"/>
    <p:sldId id="369" r:id="rId9"/>
    <p:sldId id="370" r:id="rId10"/>
    <p:sldId id="371" r:id="rId11"/>
    <p:sldId id="386" r:id="rId12"/>
    <p:sldId id="373" r:id="rId13"/>
    <p:sldId id="385" r:id="rId14"/>
    <p:sldId id="374" r:id="rId15"/>
    <p:sldId id="378" r:id="rId16"/>
    <p:sldId id="382" r:id="rId17"/>
    <p:sldId id="376" r:id="rId18"/>
    <p:sldId id="380" r:id="rId19"/>
    <p:sldId id="379" r:id="rId20"/>
    <p:sldId id="375" r:id="rId21"/>
    <p:sldId id="387" r:id="rId2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har char="•"/>
      <a:defRPr kern="1200">
        <a:solidFill>
          <a:srgbClr val="1F2F66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Char char="•"/>
      <a:defRPr kern="1200">
        <a:solidFill>
          <a:srgbClr val="1F2F66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Char char="•"/>
      <a:defRPr kern="1200">
        <a:solidFill>
          <a:srgbClr val="1F2F66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Char char="•"/>
      <a:defRPr kern="1200">
        <a:solidFill>
          <a:srgbClr val="1F2F66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Char char="•"/>
      <a:defRPr kern="1200">
        <a:solidFill>
          <a:srgbClr val="1F2F66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1F2F66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1F2F66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1F2F66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1F2F66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0000"/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410" autoAdjust="0"/>
    <p:restoredTop sz="75973" autoAdjust="0"/>
  </p:normalViewPr>
  <p:slideViewPr>
    <p:cSldViewPr>
      <p:cViewPr>
        <p:scale>
          <a:sx n="100" d="100"/>
          <a:sy n="100" d="100"/>
        </p:scale>
        <p:origin x="-281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44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8" rIns="91411" bIns="45708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8" rIns="91411" bIns="45708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AED86FC-4E87-4C58-B17F-14E93CDFF7C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4673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73" tIns="46338" rIns="92673" bIns="46338" numCol="1" anchor="t" anchorCtr="0" compatLnSpc="1">
            <a:prstTxWarp prst="textNoShape">
              <a:avLst/>
            </a:prstTxWarp>
          </a:bodyPr>
          <a:lstStyle>
            <a:lvl1pPr defTabSz="92710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73" tIns="46338" rIns="92673" bIns="46338" numCol="1" anchor="t" anchorCtr="0" compatLnSpc="1">
            <a:prstTxWarp prst="textNoShape">
              <a:avLst/>
            </a:prstTxWarp>
          </a:bodyPr>
          <a:lstStyle>
            <a:lvl1pPr algn="r" defTabSz="92710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73" tIns="46338" rIns="92673" bIns="46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73" tIns="46338" rIns="92673" bIns="46338" numCol="1" anchor="b" anchorCtr="0" compatLnSpc="1">
            <a:prstTxWarp prst="textNoShape">
              <a:avLst/>
            </a:prstTxWarp>
          </a:bodyPr>
          <a:lstStyle>
            <a:lvl1pPr defTabSz="92710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A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73" tIns="46338" rIns="92673" bIns="46338" numCol="1" anchor="b" anchorCtr="0" compatLnSpc="1">
            <a:prstTxWarp prst="textNoShape">
              <a:avLst/>
            </a:prstTxWarp>
          </a:bodyPr>
          <a:lstStyle>
            <a:lvl1pPr algn="r" defTabSz="92710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AD7BE2E-2D26-4D23-8B1F-BBB778EFAB3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6213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E045FF-2DBF-41D5-942C-D528AFC2529F}" type="slidenum">
              <a:rPr lang="en-AU"/>
              <a:pPr/>
              <a:t>1</a:t>
            </a:fld>
            <a:endParaRPr lang="en-AU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18893-552A-44A2-A690-0B7D4ADF9028}" type="slidenum">
              <a:rPr lang="en-AU"/>
              <a:pPr/>
              <a:t>10</a:t>
            </a:fld>
            <a:endParaRPr lang="en-AU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endParaRPr lang="en-AU" sz="800"/>
          </a:p>
          <a:p>
            <a:pPr lvl="1">
              <a:lnSpc>
                <a:spcPct val="80000"/>
              </a:lnSpc>
            </a:pPr>
            <a:endParaRPr lang="en-AU" sz="8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DC1BBB-5521-4BD8-924A-FC457CFFF077}" type="slidenum">
              <a:rPr lang="en-AU"/>
              <a:pPr/>
              <a:t>11</a:t>
            </a:fld>
            <a:endParaRPr lang="en-AU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AU" sz="10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333DB-86B9-4C09-A464-42F0F054CFA2}" type="slidenum">
              <a:rPr lang="en-AU"/>
              <a:pPr/>
              <a:t>12</a:t>
            </a:fld>
            <a:endParaRPr lang="en-AU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7D0049-D082-412A-92AB-E6D0B697ABA4}" type="slidenum">
              <a:rPr lang="en-AU"/>
              <a:pPr/>
              <a:t>13</a:t>
            </a:fld>
            <a:endParaRPr lang="en-AU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EB4AB-DF31-4A02-8149-4868242421E9}" type="slidenum">
              <a:rPr lang="en-AU"/>
              <a:pPr/>
              <a:t>14</a:t>
            </a:fld>
            <a:endParaRPr lang="en-AU"/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2400" indent="-152400">
              <a:lnSpc>
                <a:spcPct val="80000"/>
              </a:lnSpc>
            </a:pPr>
            <a:endParaRPr lang="en-AU" sz="6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539DA-D6CE-4352-8775-60D1201C2C57}" type="slidenum">
              <a:rPr lang="en-AU"/>
              <a:pPr/>
              <a:t>15</a:t>
            </a:fld>
            <a:endParaRPr lang="en-AU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AU" sz="10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A6B65-328F-4697-B78C-8CD98DE10C12}" type="slidenum">
              <a:rPr lang="en-AU"/>
              <a:pPr/>
              <a:t>16</a:t>
            </a:fld>
            <a:endParaRPr lang="en-AU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AU" sz="8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920E3-7D5D-497A-BD54-A328C9A8FF93}" type="slidenum">
              <a:rPr lang="en-AU"/>
              <a:pPr/>
              <a:t>17</a:t>
            </a:fld>
            <a:endParaRPr lang="en-AU"/>
          </a:p>
        </p:txBody>
      </p:sp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1BF87-303F-4C32-B3F4-1BAE48F38930}" type="slidenum">
              <a:rPr lang="en-AU"/>
              <a:pPr/>
              <a:t>18</a:t>
            </a:fld>
            <a:endParaRPr lang="en-AU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AU" sz="9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DEC0F-31A4-4D7A-A133-05D03BCBC910}" type="slidenum">
              <a:rPr lang="en-AU"/>
              <a:pPr/>
              <a:t>19</a:t>
            </a:fld>
            <a:endParaRPr lang="en-AU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E1DD5-86BF-47FC-9352-B0EFC95C4197}" type="slidenum">
              <a:rPr lang="en-AU"/>
              <a:pPr/>
              <a:t>2</a:t>
            </a:fld>
            <a:endParaRPr lang="en-AU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B2E9FD-C9A8-4F48-9F93-2C2292D3EA7A}" type="slidenum">
              <a:rPr lang="en-AU"/>
              <a:pPr/>
              <a:t>20</a:t>
            </a:fld>
            <a:endParaRPr lang="en-AU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126451-2AA1-49B5-9001-8733A5BBF543}" type="slidenum">
              <a:rPr lang="en-AU"/>
              <a:pPr/>
              <a:t>3</a:t>
            </a:fld>
            <a:endParaRPr lang="en-AU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AU"/>
          </a:p>
          <a:p>
            <a:pPr marL="228600" indent="-228600"/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6328F-D1FF-4D11-BAB1-875A43AD87FF}" type="slidenum">
              <a:rPr lang="en-AU"/>
              <a:pPr/>
              <a:t>4</a:t>
            </a:fld>
            <a:endParaRPr lang="en-AU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AU" sz="10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56022-C96A-4918-B102-3FCB0A90A6EE}" type="slidenum">
              <a:rPr lang="en-AU"/>
              <a:pPr/>
              <a:t>5</a:t>
            </a:fld>
            <a:endParaRPr lang="en-AU"/>
          </a:p>
        </p:txBody>
      </p:sp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D5661-29D5-4D74-B72A-164BABA46412}" type="slidenum">
              <a:rPr lang="en-AU"/>
              <a:pPr/>
              <a:t>6</a:t>
            </a:fld>
            <a:endParaRPr lang="en-AU"/>
          </a:p>
        </p:txBody>
      </p:sp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sz="10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B0067-D1ED-44EC-B2A3-F0BE4FB9F245}" type="slidenum">
              <a:rPr lang="en-AU"/>
              <a:pPr/>
              <a:t>7</a:t>
            </a:fld>
            <a:endParaRPr lang="en-AU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85234-7B07-4401-A7FD-F71B9C317C71}" type="slidenum">
              <a:rPr lang="en-AU"/>
              <a:pPr/>
              <a:t>8</a:t>
            </a:fld>
            <a:endParaRPr lang="en-AU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AU" sz="10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4F4596-6AD8-4289-A333-72AD7E14FA6A}" type="slidenum">
              <a:rPr lang="en-AU"/>
              <a:pPr/>
              <a:t>9</a:t>
            </a:fld>
            <a:endParaRPr lang="en-AU"/>
          </a:p>
        </p:txBody>
      </p:sp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AU" sz="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07957-8423-4C74-99F1-668B71C8D1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13AA2-1251-4548-9D29-8E4A6C0C0F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8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4DC5D-BAAB-4648-A6A9-D4CC30AFF4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97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A93BC-95F3-4418-9525-6A4CAFAFD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45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5171A-DC50-471B-937F-20D2BDE86C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56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253B9-B114-44EE-950C-D4CE7F64DE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88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FD51-8308-492E-942B-BA03A12BD7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00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BB02E-AC50-46CF-BE7A-AEEA92694B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66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4C349-B1AE-43D4-8518-526A9306E7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16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FEB72-5140-43F7-BCC2-D14F279EFE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49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A8DB1-17DC-41C8-BC43-4300BF0CAE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1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D2796-35AE-4959-8CF0-7D56F1F213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4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2F493-7AC7-4CA6-B484-0B93A6E153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25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4955F-591B-4BAD-92E9-35942AB4FA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98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CBEA8-4FCF-4CE0-8006-F40F633F04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2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A85C3-26F3-4FA8-9DED-B71078EF24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9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678C2-546B-42ED-9898-432CD6D95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5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7A03A-2045-4A55-87F1-07185A8B9E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1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F651A-40FD-4288-88AC-642566FC3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0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EA710-E822-4C3F-8997-E361D0389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4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FF59F-C532-4834-931A-3C8C9004D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0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0B76D-881B-4D46-BA79-84526F7920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4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63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63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A8D21E6B-4685-47BF-B727-94CEBB16AE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00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fld id="{F0DDA6C5-EF6B-4E90-9A3E-F5A5E7E868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/>
          <p:cNvSpPr>
            <a:spLocks noGrp="1"/>
          </p:cNvSpPr>
          <p:nvPr>
            <p:ph type="subTitle" idx="4294967295"/>
          </p:nvPr>
        </p:nvSpPr>
        <p:spPr>
          <a:xfrm>
            <a:off x="1897063" y="1322388"/>
            <a:ext cx="5875337" cy="4316412"/>
          </a:xfrm>
        </p:spPr>
        <p:txBody>
          <a:bodyPr>
            <a:normAutofit/>
          </a:bodyPr>
          <a:lstStyle/>
          <a:p>
            <a:pPr marL="0" indent="0" algn="ctr" defTabSz="457200">
              <a:buFontTx/>
              <a:buNone/>
            </a:pPr>
            <a:endParaRPr lang="en-US" sz="2400">
              <a:solidFill>
                <a:schemeClr val="tx2"/>
              </a:solidFill>
            </a:endParaRPr>
          </a:p>
          <a:p>
            <a:pPr marL="0" indent="0" algn="ctr" defTabSz="457200">
              <a:buFontTx/>
              <a:buNone/>
            </a:pPr>
            <a:endParaRPr lang="en-US" sz="2400">
              <a:solidFill>
                <a:schemeClr val="tx2"/>
              </a:solidFill>
            </a:endParaRPr>
          </a:p>
          <a:p>
            <a:pPr marL="0" indent="0" algn="ctr" defTabSz="457200">
              <a:buFontTx/>
              <a:buNone/>
            </a:pPr>
            <a:endParaRPr lang="en-US" sz="3600">
              <a:solidFill>
                <a:schemeClr val="tx2"/>
              </a:solidFill>
              <a:latin typeface="Calibri" pitchFamily="34" charset="0"/>
            </a:endParaRPr>
          </a:p>
          <a:p>
            <a:pPr marL="0" indent="0" algn="ctr" defTabSz="457200">
              <a:buFontTx/>
              <a:buNone/>
            </a:pPr>
            <a:r>
              <a:rPr lang="en-US" sz="3600">
                <a:solidFill>
                  <a:srgbClr val="1F2F66"/>
                </a:solidFill>
                <a:latin typeface="Calibri" pitchFamily="34" charset="0"/>
              </a:rPr>
              <a:t>DVA Federal Budget</a:t>
            </a:r>
          </a:p>
          <a:p>
            <a:pPr marL="0" indent="0" algn="ctr" defTabSz="457200">
              <a:buFontTx/>
              <a:buNone/>
            </a:pPr>
            <a:r>
              <a:rPr lang="en-US" sz="3600">
                <a:solidFill>
                  <a:srgbClr val="1F2F66"/>
                </a:solidFill>
                <a:latin typeface="Calibri" pitchFamily="34" charset="0"/>
              </a:rPr>
              <a:t>2013 - 2014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6604000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pic>
        <p:nvPicPr>
          <p:cNvPr id="443397" name="Picture 1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43402" name="Picture 27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1897063" y="95250"/>
            <a:ext cx="7018337" cy="617538"/>
          </a:xfrm>
          <a:prstGeom prst="rect">
            <a:avLst/>
          </a:prstGeom>
        </p:spPr>
        <p:txBody>
          <a:bodyPr anchor="ctr"/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endParaRPr lang="en-AU" sz="30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AE2C-EEF1-4834-AE22-BCC05055D739}" type="slidenum">
              <a:rPr lang="en-US"/>
              <a:pPr/>
              <a:t>10</a:t>
            </a:fld>
            <a:endParaRPr lang="en-US"/>
          </a:p>
        </p:txBody>
      </p:sp>
      <p:pic>
        <p:nvPicPr>
          <p:cNvPr id="519170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Anzac Centenary</a:t>
            </a:r>
            <a:r>
              <a:rPr lang="en-US" sz="3200">
                <a:solidFill>
                  <a:srgbClr val="1F2F66"/>
                </a:solidFill>
                <a:latin typeface="Calibri" pitchFamily="34" charset="0"/>
              </a:rPr>
              <a:t> </a:t>
            </a:r>
            <a:r>
              <a:rPr lang="en-US">
                <a:solidFill>
                  <a:srgbClr val="1F2F66"/>
                </a:solidFill>
                <a:latin typeface="Calibri" pitchFamily="34" charset="0"/>
              </a:rPr>
              <a:t>Program 2014-18 Additional Funding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ACAB report released on 21 April 2013- </a:t>
            </a: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www.anzaccentenary.gov.au </a:t>
            </a:r>
          </a:p>
          <a:p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Additional funding boost in the Federal Budget 2013-14 to deliver initiatives that the report recommended </a:t>
            </a: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An additional $25.0m on top of the $83.5m provided in last year’s Budget for: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Anzac Centenary Travelling Exhibition ($10.0m)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Albany convoy commemorative event ($2.7m)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protection, preservation and an education campaign for the submarine HMAS AE2 ($2.7m)</a:t>
            </a:r>
          </a:p>
          <a:p>
            <a:pPr lvl="1"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9177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19178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F83F1-7DCB-476A-B15F-80872D62FAF7}" type="slidenum">
              <a:rPr lang="en-US"/>
              <a:pPr/>
              <a:t>11</a:t>
            </a:fld>
            <a:endParaRPr lang="en-US"/>
          </a:p>
        </p:txBody>
      </p:sp>
      <p:pic>
        <p:nvPicPr>
          <p:cNvPr id="480258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>
                <a:solidFill>
                  <a:srgbClr val="1F2F66"/>
                </a:solidFill>
                <a:latin typeface="Calibri" pitchFamily="34" charset="0"/>
              </a:rPr>
              <a:t>Anzac Centenary Program 2014-18 Additional Funding </a:t>
            </a:r>
            <a:r>
              <a:rPr lang="en-US" sz="1400" dirty="0">
                <a:solidFill>
                  <a:srgbClr val="1F2F66"/>
                </a:solidFill>
                <a:latin typeface="Calibri" pitchFamily="34" charset="0"/>
              </a:rPr>
              <a:t>(continued)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800" dirty="0">
              <a:solidFill>
                <a:srgbClr val="1F2F66"/>
              </a:solidFill>
              <a:latin typeface="Calibri" pitchFamily="34" charset="0"/>
            </a:endParaRPr>
          </a:p>
          <a:p>
            <a:pPr lvl="1"/>
            <a:r>
              <a:rPr lang="en-US" sz="1800" dirty="0">
                <a:solidFill>
                  <a:srgbClr val="1F2F66"/>
                </a:solidFill>
                <a:latin typeface="Calibri" pitchFamily="34" charset="0"/>
              </a:rPr>
              <a:t> production of Anzac history documentaries ($2.5m)</a:t>
            </a:r>
          </a:p>
          <a:p>
            <a:pPr lvl="1"/>
            <a:r>
              <a:rPr lang="en-US" sz="1800" dirty="0">
                <a:solidFill>
                  <a:srgbClr val="1F2F66"/>
                </a:solidFill>
                <a:latin typeface="Calibri" pitchFamily="34" charset="0"/>
              </a:rPr>
              <a:t> </a:t>
            </a:r>
            <a:r>
              <a:rPr lang="en-US" sz="1800" dirty="0" err="1">
                <a:solidFill>
                  <a:srgbClr val="1F2F66"/>
                </a:solidFill>
                <a:latin typeface="Calibri" pitchFamily="34" charset="0"/>
              </a:rPr>
              <a:t>digitisation</a:t>
            </a:r>
            <a:r>
              <a:rPr lang="en-US" sz="1800" dirty="0">
                <a:solidFill>
                  <a:srgbClr val="1F2F66"/>
                </a:solidFill>
                <a:latin typeface="Calibri" pitchFamily="34" charset="0"/>
              </a:rPr>
              <a:t> of a sample of First World War repatriation records ($3.4m)</a:t>
            </a:r>
          </a:p>
          <a:p>
            <a:pPr lvl="1"/>
            <a:r>
              <a:rPr lang="en-US" sz="1800" dirty="0">
                <a:solidFill>
                  <a:srgbClr val="1F2F66"/>
                </a:solidFill>
                <a:latin typeface="Calibri" pitchFamily="34" charset="0"/>
              </a:rPr>
              <a:t> history grants ($2.8m) </a:t>
            </a:r>
          </a:p>
          <a:p>
            <a:pPr lvl="1"/>
            <a:r>
              <a:rPr lang="en-US" sz="1800" dirty="0">
                <a:solidFill>
                  <a:srgbClr val="1F2F66"/>
                </a:solidFill>
                <a:latin typeface="Calibri" pitchFamily="34" charset="0"/>
              </a:rPr>
              <a:t> development of Australians at War archive ($1.0m)</a:t>
            </a:r>
          </a:p>
          <a:p>
            <a:endParaRPr lang="en-US" sz="1800" dirty="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endParaRPr lang="en-US" sz="1800" dirty="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 dirty="0">
                <a:solidFill>
                  <a:srgbClr val="1F2F66"/>
                </a:solidFill>
                <a:latin typeface="Calibri" pitchFamily="34" charset="0"/>
              </a:rPr>
              <a:t>Seeing a total of $140 million committed by the Australian Government to commemorate Australian servicemen and women, past and present.</a:t>
            </a:r>
            <a:r>
              <a:rPr lang="en-AU" sz="1800" dirty="0">
                <a:solidFill>
                  <a:srgbClr val="1F2F66"/>
                </a:solidFill>
                <a:latin typeface="Arial" charset="0"/>
              </a:rPr>
              <a:t> </a:t>
            </a:r>
            <a:endParaRPr lang="en-US" sz="1800" dirty="0">
              <a:solidFill>
                <a:srgbClr val="1F2F66"/>
              </a:solidFill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0265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80266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5148-EB86-4F87-B793-3ACD615B78E3}" type="slidenum">
              <a:rPr lang="en-US"/>
              <a:pPr/>
              <a:t>12</a:t>
            </a:fld>
            <a:endParaRPr lang="en-US"/>
          </a:p>
        </p:txBody>
      </p:sp>
      <p:pic>
        <p:nvPicPr>
          <p:cNvPr id="517122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Anzac Centenary Program 2014-18</a:t>
            </a:r>
            <a:endParaRPr lang="en-US" sz="14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4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Local Grants Program – additional funding ($6.5m)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Commemorations – National Boer War Memorial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Defence Service commemorations by Inverell and Gunnedah – contribution ($0.120m)</a:t>
            </a:r>
          </a:p>
          <a:p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7129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17130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5A4D-2967-4D16-81D3-75A3D6ACDCD6}" type="slidenum">
              <a:rPr lang="en-US"/>
              <a:pPr/>
              <a:t>13</a:t>
            </a:fld>
            <a:endParaRPr lang="en-US"/>
          </a:p>
        </p:txBody>
      </p:sp>
      <p:pic>
        <p:nvPicPr>
          <p:cNvPr id="481282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AU">
                <a:solidFill>
                  <a:srgbClr val="1F2F66"/>
                </a:solidFill>
                <a:latin typeface="Calibri" pitchFamily="34" charset="0"/>
              </a:rPr>
              <a:t>Reclassification of Australian Defence Force Service - Third Country Deployments in Afghanistan</a:t>
            </a:r>
            <a:endParaRPr lang="en-US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Around 330 ADF personnel will have their service re-classified as warlike (qualifying service)</a:t>
            </a:r>
          </a:p>
          <a:p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Increased rates of permanent impairment compensation, access to service pension and DVA Gold Card</a:t>
            </a: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Government funding of $0.5m</a:t>
            </a:r>
            <a:r>
              <a:rPr lang="en-AU" sz="1800">
                <a:latin typeface="Calibri" pitchFamily="34" charset="0"/>
              </a:rPr>
              <a:t> </a:t>
            </a:r>
            <a:endParaRPr lang="en-US" sz="180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1289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81290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0353-1599-431D-9FAA-A24BF054D7CB}" type="slidenum">
              <a:rPr lang="en-US"/>
              <a:pPr/>
              <a:t>14</a:t>
            </a:fld>
            <a:endParaRPr lang="en-US"/>
          </a:p>
        </p:txBody>
      </p:sp>
      <p:pic>
        <p:nvPicPr>
          <p:cNvPr id="485378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Cross portfolio measures – FaHCSIA</a:t>
            </a:r>
          </a:p>
          <a:p>
            <a:pPr>
              <a:buFontTx/>
              <a:buNone/>
            </a:pPr>
            <a:endParaRPr lang="en-US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1. Pension Bonus Scheme - cease late registrations </a:t>
            </a:r>
          </a:p>
          <a:p>
            <a:pPr lvl="1"/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 pension bonus scheme registrations will close from 1    March 2014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savings of $5.6m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2. Superannuation Reforms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extending the normal deeming rules to new superannuation account-based income streams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savings of $2.1m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Residential aged care flow on (DOHA initiative) - savings of $1.1m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3. Supporting Senior Australians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housing help for seniors - pilot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government funding of $11.2m</a:t>
            </a:r>
          </a:p>
          <a:p>
            <a:pPr>
              <a:buFontTx/>
              <a:buChar char="-"/>
            </a:pPr>
            <a:endParaRPr lang="en-US" sz="1800">
              <a:solidFill>
                <a:srgbClr val="1F2F66"/>
              </a:solidFill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5385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85386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8D91-EC46-4644-9CCE-B91067A5B087}" type="slidenum">
              <a:rPr lang="en-US"/>
              <a:pPr/>
              <a:t>15</a:t>
            </a:fld>
            <a:endParaRPr lang="en-US"/>
          </a:p>
        </p:txBody>
      </p:sp>
      <p:pic>
        <p:nvPicPr>
          <p:cNvPr id="512002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Cross portfolio measures – Health and Ageing</a:t>
            </a:r>
          </a:p>
          <a:p>
            <a:pPr lvl="1"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1. Residential aged care – Improving access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Mental Health and Dementia Supplements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savings of $0.03m</a:t>
            </a:r>
          </a:p>
          <a:p>
            <a:pPr lvl="1"/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2. Aged care reform - Living Longer Living Better – Addressing Workforce Pressures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aged care workforce supplement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government funding of $30.2m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2009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12010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77D1D-A94B-48DE-936F-6936250067EC}" type="slidenum">
              <a:rPr lang="en-US"/>
              <a:pPr/>
              <a:t>16</a:t>
            </a:fld>
            <a:endParaRPr lang="en-US"/>
          </a:p>
        </p:txBody>
      </p:sp>
      <p:pic>
        <p:nvPicPr>
          <p:cNvPr id="483330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Cross portfolio measures – Health and Ageing</a:t>
            </a:r>
          </a:p>
          <a:p>
            <a:pPr>
              <a:buFontTx/>
              <a:buNone/>
            </a:pPr>
            <a:endParaRPr lang="en-US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3. Medicare Benefits Schedule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realigning indexation with the financial year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savings of $39.8m</a:t>
            </a:r>
          </a:p>
          <a:p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4. Medicare Benefits Schedule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removing double billing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savings of $3.9m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3337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83338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C510-2130-4AB4-B26B-8BA88FBEE22F}" type="slidenum">
              <a:rPr lang="en-US"/>
              <a:pPr/>
              <a:t>17</a:t>
            </a:fld>
            <a:endParaRPr lang="en-US"/>
          </a:p>
        </p:txBody>
      </p:sp>
      <p:pic>
        <p:nvPicPr>
          <p:cNvPr id="487426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Cross portfolio measures – Health and Ageing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5. Medicare Benefits Schedule 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new listings  $0.004m</a:t>
            </a:r>
          </a:p>
          <a:p>
            <a:pPr lvl="1"/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6. Medicare Benefits Schedule-World Leading Cancer Care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National Bowel Cancer Screening Program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additional funding of $0.1m </a:t>
            </a:r>
          </a:p>
          <a:p>
            <a:pPr lvl="1"/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7. Pharmaceutical Benefits Scheme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price changes $0.2m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8. Pharmaceutical Benefits Scheme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new and amended listings $6.5m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9. Post-market surveillance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Review of Alzheimers disease medications</a:t>
            </a:r>
            <a:endParaRPr lang="en-US" sz="180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433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87434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2A645-A5A2-438B-BDFC-E78B294E4C05}" type="slidenum">
              <a:rPr lang="en-US"/>
              <a:pPr/>
              <a:t>18</a:t>
            </a:fld>
            <a:endParaRPr lang="en-US"/>
          </a:p>
        </p:txBody>
      </p:sp>
      <p:pic>
        <p:nvPicPr>
          <p:cNvPr id="486402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National Partnership on Home and Community Care Services to Veterans -Redirection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The Budget provides a total of $8.1m in Commonwealth funding for a further year to the states and territories to facilitate veteran access to community care services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This funding will cease from 1 July 2014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Veterans should not be disadvantaged by this measure; the funds have never been provided to purchase services for the veteran community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6409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86410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9D36-0E69-4A3B-AB33-F3B12263EE7B}" type="slidenum">
              <a:rPr lang="en-US"/>
              <a:pPr/>
              <a:t>19</a:t>
            </a:fld>
            <a:endParaRPr lang="en-US"/>
          </a:p>
        </p:txBody>
      </p:sp>
      <p:pic>
        <p:nvPicPr>
          <p:cNvPr id="482306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AWM Funding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6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6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An allocation from the Anzac Centenary program of $10.0m for the Anzac Centenary Travelling Exhibition seed funding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2313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82314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B116-F85F-4D7A-918F-2570AF631C64}" type="slidenum">
              <a:rPr lang="en-US"/>
              <a:pPr/>
              <a:t>2</a:t>
            </a:fld>
            <a:endParaRPr lang="en-US"/>
          </a:p>
        </p:txBody>
      </p:sp>
      <p:pic>
        <p:nvPicPr>
          <p:cNvPr id="472066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908175" y="1125538"/>
            <a:ext cx="5875338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DVA Federal Budget</a:t>
            </a:r>
            <a:r>
              <a:rPr lang="en-US" sz="3200">
                <a:solidFill>
                  <a:srgbClr val="1F2F66"/>
                </a:solidFill>
                <a:latin typeface="Calibri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6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$12.5b has been allocated for Veterans’ Affairs in 2013-14</a:t>
            </a: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This will support around 320,000 clients (veterans and dependants) 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Funding in 2013-14 comprises $6.8b for income support and compensation and $5.6b for health initiatives and $85.0m for commemorative activities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Over the four years forward estimates period $49.2b will be allocated to preserve veterans entitlements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2073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2074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0A98-EC4D-4539-A1AE-FFD70044F77D}" type="slidenum">
              <a:rPr lang="en-US"/>
              <a:pPr/>
              <a:t>20</a:t>
            </a:fld>
            <a:endParaRPr lang="en-US"/>
          </a:p>
        </p:txBody>
      </p:sp>
      <p:pic>
        <p:nvPicPr>
          <p:cNvPr id="521218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Other Measures</a:t>
            </a: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 lvl="1"/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 Targeted savings – public service efficiencies ($2.6m) </a:t>
            </a: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 lvl="1"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1225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21226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9342-BECB-44CC-98EE-29F77F916888}" type="slidenum">
              <a:rPr lang="en-US"/>
              <a:pPr/>
              <a:t>3</a:t>
            </a:fld>
            <a:endParaRPr lang="en-US"/>
          </a:p>
        </p:txBody>
      </p:sp>
      <p:pic>
        <p:nvPicPr>
          <p:cNvPr id="473090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35150" y="1125538"/>
            <a:ext cx="5875338" cy="431641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Mental health services</a:t>
            </a:r>
            <a:r>
              <a:rPr lang="en-US" sz="3200">
                <a:solidFill>
                  <a:srgbClr val="1F2F66"/>
                </a:solidFill>
                <a:latin typeface="Calibri" pitchFamily="34" charset="0"/>
              </a:rPr>
              <a:t> - </a:t>
            </a:r>
            <a:r>
              <a:rPr lang="en-US">
                <a:solidFill>
                  <a:srgbClr val="1F2F66"/>
                </a:solidFill>
                <a:latin typeface="Calibri" pitchFamily="34" charset="0"/>
              </a:rPr>
              <a:t>expansion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4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Government has allocated $26.4m over four years to the expansion of Mental Health Services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Package has three objectives: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Expand access to mental health services</a:t>
            </a:r>
          </a:p>
          <a:p>
            <a:pPr lvl="2"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- extend non liability health cover and VVCS coverage and establishment of post discharge GP health assessment 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Strengthen mental health support</a:t>
            </a:r>
          </a:p>
          <a:p>
            <a:pPr lvl="2"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- LifeSMART program and peer to peer support network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Improve claims processing</a:t>
            </a:r>
          </a:p>
          <a:p>
            <a:pPr lvl="2"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- reduce processing times and development of enhanced pathways</a:t>
            </a:r>
          </a:p>
          <a:p>
            <a:endParaRPr lang="en-US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3097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3098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C08D-6462-45AA-ACF2-905CCE96A0EB}" type="slidenum">
              <a:rPr lang="en-US"/>
              <a:pPr/>
              <a:t>4</a:t>
            </a:fld>
            <a:endParaRPr lang="en-US"/>
          </a:p>
        </p:txBody>
      </p:sp>
      <p:pic>
        <p:nvPicPr>
          <p:cNvPr id="474114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35150" y="1125538"/>
            <a:ext cx="5875338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Mental health services – expansion </a:t>
            </a:r>
            <a:r>
              <a:rPr lang="en-US" sz="1400">
                <a:solidFill>
                  <a:srgbClr val="1F2F66"/>
                </a:solidFill>
                <a:latin typeface="Calibri" pitchFamily="34" charset="0"/>
              </a:rPr>
              <a:t>(continued)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>
                <a:solidFill>
                  <a:srgbClr val="1F2F66"/>
                </a:solidFill>
                <a:latin typeface="Calibri" pitchFamily="34" charset="0"/>
              </a:rPr>
              <a:t>Extension of non-liability mental health cover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Additional Government funding over four years to extend existing arrangements which support immediate treatment for diagnosed PTSD, other anxiety disorders and depression, without having to lodge a compensation claim;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extended to include alcohol and substance misuse disorders; and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extended to former serving members with eligible peacetime service since 1994.</a:t>
            </a:r>
          </a:p>
          <a:p>
            <a:pPr>
              <a:buFontTx/>
              <a:buChar char="-"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This fulfils the Government’s commitment under the 2011 Review of Military Compensation Arrangements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4121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4122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1FE3-02AE-418C-A625-A68DCCFDC345}" type="slidenum">
              <a:rPr lang="en-US"/>
              <a:pPr/>
              <a:t>5</a:t>
            </a:fld>
            <a:endParaRPr lang="en-US"/>
          </a:p>
        </p:txBody>
      </p:sp>
      <p:pic>
        <p:nvPicPr>
          <p:cNvPr id="475138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35150" y="1196975"/>
            <a:ext cx="5875338" cy="4316413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Mental health services – expansion </a:t>
            </a:r>
            <a:r>
              <a:rPr lang="en-US" sz="1400">
                <a:solidFill>
                  <a:srgbClr val="1F2F66"/>
                </a:solidFill>
                <a:latin typeface="Calibri" pitchFamily="34" charset="0"/>
              </a:rPr>
              <a:t>(continued)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>
                <a:solidFill>
                  <a:srgbClr val="1F2F66"/>
                </a:solidFill>
                <a:latin typeface="Calibri" pitchFamily="34" charset="0"/>
              </a:rPr>
              <a:t>GP health assessment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20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Establishment of a post discharge GP health assessment for former ADF members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A purpose built screening tool is to be developed with a specialised mental health component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Strengthen early detection and promote intervention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5145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5146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59426-D6A1-4449-9195-29F114CEE622}" type="slidenum">
              <a:rPr lang="en-US"/>
              <a:pPr/>
              <a:t>6</a:t>
            </a:fld>
            <a:endParaRPr lang="en-US"/>
          </a:p>
        </p:txBody>
      </p:sp>
      <p:pic>
        <p:nvPicPr>
          <p:cNvPr id="493570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35150" y="1196975"/>
            <a:ext cx="5875338" cy="4316413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Mental health services – expansion </a:t>
            </a:r>
            <a:r>
              <a:rPr lang="en-US" sz="1400">
                <a:solidFill>
                  <a:srgbClr val="1F2F66"/>
                </a:solidFill>
                <a:latin typeface="Calibri" pitchFamily="34" charset="0"/>
              </a:rPr>
              <a:t>(continued)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>
                <a:solidFill>
                  <a:srgbClr val="1F2F66"/>
                </a:solidFill>
                <a:latin typeface="Calibri" pitchFamily="34" charset="0"/>
              </a:rPr>
              <a:t>Extended  VVCS coverage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16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Extended VVCS coverage for current and former serving ADF personnel;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border protection personnel, Australian and overseas disaster zone personnel, personnel involved in training accidents, members medically discharged and submariners;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partners and dependent children to the age of 26 of these groups; and</a:t>
            </a:r>
          </a:p>
          <a:p>
            <a:pPr lvl="1"/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 partners, dependent children up to the age of 26 and parents of veterans killed in service-related incidents.</a:t>
            </a:r>
            <a:endParaRPr lang="en-AU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3577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93578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27FB-5901-40B6-82A7-9EE90B7786C3}" type="slidenum">
              <a:rPr lang="en-US"/>
              <a:pPr/>
              <a:t>7</a:t>
            </a:fld>
            <a:endParaRPr lang="en-US"/>
          </a:p>
        </p:txBody>
      </p:sp>
      <p:pic>
        <p:nvPicPr>
          <p:cNvPr id="476162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Mental health services – expansion </a:t>
            </a:r>
            <a:r>
              <a:rPr lang="en-US" sz="1400">
                <a:solidFill>
                  <a:srgbClr val="1F2F66"/>
                </a:solidFill>
                <a:latin typeface="Calibri" pitchFamily="34" charset="0"/>
              </a:rPr>
              <a:t>(continued)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>
                <a:solidFill>
                  <a:srgbClr val="1F2F66"/>
                </a:solidFill>
                <a:latin typeface="Calibri" pitchFamily="34" charset="0"/>
              </a:rPr>
              <a:t>LifeSMART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20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On-line program to build veteran resilience, improve mental health literacy and reduce stigma related to seeking help for mental health conditions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Modules may include depression, anxiety, anger management, grief, loss and alcohol and substance misuse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Will incorporate tools and techniques learnt in the successful Defence resilience program, Stress Management and Resilience Training, and will be known as LifeSMART</a:t>
            </a:r>
          </a:p>
          <a:p>
            <a:endParaRPr lang="en-US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6169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6170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AB0-DE19-4727-A53B-096D2347027E}" type="slidenum">
              <a:rPr lang="en-US"/>
              <a:pPr/>
              <a:t>8</a:t>
            </a:fld>
            <a:endParaRPr lang="en-US"/>
          </a:p>
        </p:txBody>
      </p:sp>
      <p:pic>
        <p:nvPicPr>
          <p:cNvPr id="477186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Mental health services – expansion </a:t>
            </a:r>
            <a:r>
              <a:rPr lang="en-US" sz="1400">
                <a:solidFill>
                  <a:srgbClr val="1F2F66"/>
                </a:solidFill>
                <a:latin typeface="Calibri" pitchFamily="34" charset="0"/>
              </a:rPr>
              <a:t>(continued)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>
                <a:solidFill>
                  <a:srgbClr val="1F2F66"/>
                </a:solidFill>
                <a:latin typeface="Calibri" pitchFamily="34" charset="0"/>
              </a:rPr>
              <a:t>Peer to peer support network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Support to clients recovering from a mental health condition through a non clinical peer to peer network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This network will advance concepts used in the Department’s successful Men’s Health Peer Education program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800">
                <a:solidFill>
                  <a:srgbClr val="1F2F66"/>
                </a:solidFill>
                <a:latin typeface="Calibri" pitchFamily="34" charset="0"/>
              </a:rPr>
              <a:t>Trained and supervised peers matched to individuals to develop coping and management strategies</a:t>
            </a:r>
          </a:p>
          <a:p>
            <a:pPr>
              <a:buFontTx/>
              <a:buNone/>
            </a:pPr>
            <a:endParaRPr lang="en-US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7193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7194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1D9B-29C5-4B3E-93B3-515170E2DE75}" type="slidenum">
              <a:rPr lang="en-US"/>
              <a:pPr/>
              <a:t>9</a:t>
            </a:fld>
            <a:endParaRPr lang="en-US"/>
          </a:p>
        </p:txBody>
      </p:sp>
      <p:pic>
        <p:nvPicPr>
          <p:cNvPr id="478210" name="Picture 22" descr="83063_copy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712788"/>
            <a:ext cx="1538288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1897063" y="1322388"/>
            <a:ext cx="5875337" cy="4316412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1F2F66"/>
                </a:solidFill>
                <a:latin typeface="Calibri" pitchFamily="34" charset="0"/>
              </a:rPr>
              <a:t>Mental health services – expansion </a:t>
            </a:r>
            <a:r>
              <a:rPr lang="en-US" sz="1400">
                <a:solidFill>
                  <a:srgbClr val="1F2F66"/>
                </a:solidFill>
                <a:latin typeface="Calibri" pitchFamily="34" charset="0"/>
              </a:rPr>
              <a:t>(continued)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>
                <a:solidFill>
                  <a:srgbClr val="1F2F66"/>
                </a:solidFill>
                <a:latin typeface="Calibri" pitchFamily="34" charset="0"/>
              </a:rPr>
              <a:t>Improving claims processing times and pathways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sz="20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DVA funding to improve claims processing times and enhance pathways to access DVA arrangements for individuals with a mental health condition</a:t>
            </a: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Improved timeliness of claims for mental health conditions</a:t>
            </a:r>
          </a:p>
          <a:p>
            <a:endParaRPr lang="en-AU" sz="1800">
              <a:solidFill>
                <a:srgbClr val="1F2F66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n-AU" sz="1800">
                <a:solidFill>
                  <a:srgbClr val="1F2F66"/>
                </a:solidFill>
                <a:latin typeface="Calibri" pitchFamily="34" charset="0"/>
              </a:rPr>
              <a:t>Enhanced pathways to mitigate risk that claims process might exacerbate a veterans’ mental health condition</a:t>
            </a:r>
          </a:p>
          <a:p>
            <a:pPr>
              <a:buFontTx/>
              <a:buNone/>
            </a:pPr>
            <a:endParaRPr lang="en-AU" sz="1800">
              <a:solidFill>
                <a:srgbClr val="1F2F66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00256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611938"/>
            <a:ext cx="9144000" cy="254000"/>
          </a:xfrm>
          <a:prstGeom prst="rect">
            <a:avLst/>
          </a:prstGeom>
          <a:solidFill>
            <a:srgbClr val="111C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1767681" y="3307557"/>
            <a:ext cx="6613525" cy="1587"/>
          </a:xfrm>
          <a:prstGeom prst="line">
            <a:avLst/>
          </a:prstGeom>
          <a:ln>
            <a:solidFill>
              <a:srgbClr val="0194D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1709737" y="3306763"/>
            <a:ext cx="6611937" cy="1587"/>
          </a:xfrm>
          <a:prstGeom prst="line">
            <a:avLst/>
          </a:prstGeom>
          <a:ln>
            <a:solidFill>
              <a:srgbClr val="2E9D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1653381" y="3307557"/>
            <a:ext cx="6613525" cy="1587"/>
          </a:xfrm>
          <a:prstGeom prst="line">
            <a:avLst/>
          </a:prstGeom>
          <a:ln>
            <a:solidFill>
              <a:srgbClr val="7208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8217" name="TextBox 29"/>
          <p:cNvSpPr txBox="1">
            <a:spLocks noChangeArrowheads="1"/>
          </p:cNvSpPr>
          <p:nvPr/>
        </p:nvSpPr>
        <p:spPr bwMode="auto">
          <a:xfrm>
            <a:off x="1897063" y="6588125"/>
            <a:ext cx="6683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FontTx/>
              <a:buNone/>
            </a:pPr>
            <a:endParaRPr lang="en-AU" sz="1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8218" name="Picture 30" descr="DVA_stacked_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95250"/>
            <a:ext cx="11287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DCD5F7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EBE7FA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14400" marR="0" indent="-45720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F2F66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14400" marR="0" indent="-45720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F2F66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14400" marR="0" indent="-45720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F2F66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14400" marR="0" indent="-45720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F2F66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</Template>
  <TotalTime>0</TotalTime>
  <Words>1156</Words>
  <Application>Microsoft Office PowerPoint</Application>
  <PresentationFormat>On-screen Show (4:3)</PresentationFormat>
  <Paragraphs>209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Blank Presentation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363</cp:revision>
  <cp:lastPrinted>2005-11-11T00:17:25Z</cp:lastPrinted>
  <dcterms:created xsi:type="dcterms:W3CDTF">2005-11-09T21:15:20Z</dcterms:created>
  <dcterms:modified xsi:type="dcterms:W3CDTF">2013-05-19T22:24:54Z</dcterms:modified>
</cp:coreProperties>
</file>