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57" r:id="rId5"/>
    <p:sldId id="266" r:id="rId6"/>
    <p:sldId id="258" r:id="rId7"/>
    <p:sldId id="270" r:id="rId8"/>
    <p:sldId id="272" r:id="rId9"/>
    <p:sldId id="271" r:id="rId10"/>
    <p:sldId id="259" r:id="rId11"/>
    <p:sldId id="265" r:id="rId12"/>
    <p:sldId id="261" r:id="rId13"/>
    <p:sldId id="262" r:id="rId14"/>
    <p:sldId id="263" r:id="rId15"/>
    <p:sldId id="273" r:id="rId16"/>
    <p:sldId id="267" r:id="rId17"/>
    <p:sldId id="260" r:id="rId18"/>
    <p:sldId id="26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560B2E17-1008-4682-B781-476A5DF3FF4F}" type="datetimeFigureOut">
              <a:rPr lang="en-AU" smtClean="0"/>
              <a:t>08/11/2017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1675C10-4575-43AD-9F83-0044AB88DBEB}" type="slidenum">
              <a:rPr lang="en-AU" smtClean="0"/>
              <a:t>‹#›</a:t>
            </a:fld>
            <a:endParaRPr lang="en-AU"/>
          </a:p>
        </p:txBody>
      </p:sp>
    </p:spTree>
    <p:extLst>
      <p:ext uri="{BB962C8B-B14F-4D97-AF65-F5344CB8AC3E}">
        <p14:creationId xmlns:p14="http://schemas.microsoft.com/office/powerpoint/2010/main" val="207240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560B2E17-1008-4682-B781-476A5DF3FF4F}" type="datetimeFigureOut">
              <a:rPr lang="en-AU" smtClean="0"/>
              <a:t>08/11/2017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1675C10-4575-43AD-9F83-0044AB88DBEB}" type="slidenum">
              <a:rPr lang="en-AU" smtClean="0"/>
              <a:t>‹#›</a:t>
            </a:fld>
            <a:endParaRPr lang="en-AU"/>
          </a:p>
        </p:txBody>
      </p:sp>
    </p:spTree>
    <p:extLst>
      <p:ext uri="{BB962C8B-B14F-4D97-AF65-F5344CB8AC3E}">
        <p14:creationId xmlns:p14="http://schemas.microsoft.com/office/powerpoint/2010/main" val="4004925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560B2E17-1008-4682-B781-476A5DF3FF4F}" type="datetimeFigureOut">
              <a:rPr lang="en-AU" smtClean="0"/>
              <a:t>08/11/2017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1675C10-4575-43AD-9F83-0044AB88DBEB}" type="slidenum">
              <a:rPr lang="en-AU" smtClean="0"/>
              <a:t>‹#›</a:t>
            </a:fld>
            <a:endParaRPr lang="en-AU"/>
          </a:p>
        </p:txBody>
      </p:sp>
    </p:spTree>
    <p:extLst>
      <p:ext uri="{BB962C8B-B14F-4D97-AF65-F5344CB8AC3E}">
        <p14:creationId xmlns:p14="http://schemas.microsoft.com/office/powerpoint/2010/main" val="353336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560B2E17-1008-4682-B781-476A5DF3FF4F}" type="datetimeFigureOut">
              <a:rPr lang="en-AU" smtClean="0"/>
              <a:t>08/11/2017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1675C10-4575-43AD-9F83-0044AB88DBEB}" type="slidenum">
              <a:rPr lang="en-AU" smtClean="0"/>
              <a:t>‹#›</a:t>
            </a:fld>
            <a:endParaRPr lang="en-AU"/>
          </a:p>
        </p:txBody>
      </p:sp>
    </p:spTree>
    <p:extLst>
      <p:ext uri="{BB962C8B-B14F-4D97-AF65-F5344CB8AC3E}">
        <p14:creationId xmlns:p14="http://schemas.microsoft.com/office/powerpoint/2010/main" val="2544234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0B2E17-1008-4682-B781-476A5DF3FF4F}" type="datetimeFigureOut">
              <a:rPr lang="en-AU" smtClean="0"/>
              <a:t>08/11/2017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1675C10-4575-43AD-9F83-0044AB88DBEB}" type="slidenum">
              <a:rPr lang="en-AU" smtClean="0"/>
              <a:t>‹#›</a:t>
            </a:fld>
            <a:endParaRPr lang="en-AU"/>
          </a:p>
        </p:txBody>
      </p:sp>
    </p:spTree>
    <p:extLst>
      <p:ext uri="{BB962C8B-B14F-4D97-AF65-F5344CB8AC3E}">
        <p14:creationId xmlns:p14="http://schemas.microsoft.com/office/powerpoint/2010/main" val="543768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560B2E17-1008-4682-B781-476A5DF3FF4F}" type="datetimeFigureOut">
              <a:rPr lang="en-AU" smtClean="0"/>
              <a:t>08/11/2017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1675C10-4575-43AD-9F83-0044AB88DBEB}" type="slidenum">
              <a:rPr lang="en-AU" smtClean="0"/>
              <a:t>‹#›</a:t>
            </a:fld>
            <a:endParaRPr lang="en-AU"/>
          </a:p>
        </p:txBody>
      </p:sp>
    </p:spTree>
    <p:extLst>
      <p:ext uri="{BB962C8B-B14F-4D97-AF65-F5344CB8AC3E}">
        <p14:creationId xmlns:p14="http://schemas.microsoft.com/office/powerpoint/2010/main" val="4214920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560B2E17-1008-4682-B781-476A5DF3FF4F}" type="datetimeFigureOut">
              <a:rPr lang="en-AU" smtClean="0"/>
              <a:t>08/11/2017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1675C10-4575-43AD-9F83-0044AB88DBEB}" type="slidenum">
              <a:rPr lang="en-AU" smtClean="0"/>
              <a:t>‹#›</a:t>
            </a:fld>
            <a:endParaRPr lang="en-AU"/>
          </a:p>
        </p:txBody>
      </p:sp>
    </p:spTree>
    <p:extLst>
      <p:ext uri="{BB962C8B-B14F-4D97-AF65-F5344CB8AC3E}">
        <p14:creationId xmlns:p14="http://schemas.microsoft.com/office/powerpoint/2010/main" val="279539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560B2E17-1008-4682-B781-476A5DF3FF4F}" type="datetimeFigureOut">
              <a:rPr lang="en-AU" smtClean="0"/>
              <a:t>08/11/2017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11675C10-4575-43AD-9F83-0044AB88DBEB}" type="slidenum">
              <a:rPr lang="en-AU" smtClean="0"/>
              <a:t>‹#›</a:t>
            </a:fld>
            <a:endParaRPr lang="en-AU"/>
          </a:p>
        </p:txBody>
      </p:sp>
    </p:spTree>
    <p:extLst>
      <p:ext uri="{BB962C8B-B14F-4D97-AF65-F5344CB8AC3E}">
        <p14:creationId xmlns:p14="http://schemas.microsoft.com/office/powerpoint/2010/main" val="2321305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0B2E17-1008-4682-B781-476A5DF3FF4F}" type="datetimeFigureOut">
              <a:rPr lang="en-AU" smtClean="0"/>
              <a:t>08/11/2017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11675C10-4575-43AD-9F83-0044AB88DBEB}" type="slidenum">
              <a:rPr lang="en-AU" smtClean="0"/>
              <a:t>‹#›</a:t>
            </a:fld>
            <a:endParaRPr lang="en-AU"/>
          </a:p>
        </p:txBody>
      </p:sp>
    </p:spTree>
    <p:extLst>
      <p:ext uri="{BB962C8B-B14F-4D97-AF65-F5344CB8AC3E}">
        <p14:creationId xmlns:p14="http://schemas.microsoft.com/office/powerpoint/2010/main" val="1388501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0B2E17-1008-4682-B781-476A5DF3FF4F}" type="datetimeFigureOut">
              <a:rPr lang="en-AU" smtClean="0"/>
              <a:t>08/11/2017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1675C10-4575-43AD-9F83-0044AB88DBEB}" type="slidenum">
              <a:rPr lang="en-AU" smtClean="0"/>
              <a:t>‹#›</a:t>
            </a:fld>
            <a:endParaRPr lang="en-AU"/>
          </a:p>
        </p:txBody>
      </p:sp>
    </p:spTree>
    <p:extLst>
      <p:ext uri="{BB962C8B-B14F-4D97-AF65-F5344CB8AC3E}">
        <p14:creationId xmlns:p14="http://schemas.microsoft.com/office/powerpoint/2010/main" val="1867645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0B2E17-1008-4682-B781-476A5DF3FF4F}" type="datetimeFigureOut">
              <a:rPr lang="en-AU" smtClean="0"/>
              <a:t>08/11/2017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1675C10-4575-43AD-9F83-0044AB88DBEB}" type="slidenum">
              <a:rPr lang="en-AU" smtClean="0"/>
              <a:t>‹#›</a:t>
            </a:fld>
            <a:endParaRPr lang="en-AU"/>
          </a:p>
        </p:txBody>
      </p:sp>
    </p:spTree>
    <p:extLst>
      <p:ext uri="{BB962C8B-B14F-4D97-AF65-F5344CB8AC3E}">
        <p14:creationId xmlns:p14="http://schemas.microsoft.com/office/powerpoint/2010/main" val="260313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0B2E17-1008-4682-B781-476A5DF3FF4F}" type="datetimeFigureOut">
              <a:rPr lang="en-AU" smtClean="0"/>
              <a:t>08/11/2017</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675C10-4575-43AD-9F83-0044AB88DBEB}" type="slidenum">
              <a:rPr lang="en-AU" smtClean="0"/>
              <a:t>‹#›</a:t>
            </a:fld>
            <a:endParaRPr lang="en-AU"/>
          </a:p>
        </p:txBody>
      </p:sp>
    </p:spTree>
    <p:extLst>
      <p:ext uri="{BB962C8B-B14F-4D97-AF65-F5344CB8AC3E}">
        <p14:creationId xmlns:p14="http://schemas.microsoft.com/office/powerpoint/2010/main" val="2848322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mailto:lewis.Kaplan@opan.com.au" TargetMode="Externa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412259" y="782595"/>
            <a:ext cx="4390768" cy="21665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9" name="Picture 8" descr="OPAN-Logo-colour (002)"/>
          <p:cNvPicPr/>
          <p:nvPr/>
        </p:nvPicPr>
        <p:blipFill>
          <a:blip r:embed="rId2">
            <a:extLst>
              <a:ext uri="{28A0092B-C50C-407E-A947-70E740481C1C}">
                <a14:useLocalDpi xmlns:a14="http://schemas.microsoft.com/office/drawing/2010/main" val="0"/>
              </a:ext>
            </a:extLst>
          </a:blip>
          <a:srcRect/>
          <a:stretch>
            <a:fillRect/>
          </a:stretch>
        </p:blipFill>
        <p:spPr bwMode="auto">
          <a:xfrm>
            <a:off x="1449860" y="878874"/>
            <a:ext cx="6474940" cy="2443166"/>
          </a:xfrm>
          <a:prstGeom prst="rect">
            <a:avLst/>
          </a:prstGeom>
          <a:noFill/>
          <a:ln>
            <a:noFill/>
          </a:ln>
        </p:spPr>
      </p:pic>
      <p:sp>
        <p:nvSpPr>
          <p:cNvPr id="10" name="TextBox 9"/>
          <p:cNvSpPr txBox="1"/>
          <p:nvPr/>
        </p:nvSpPr>
        <p:spPr>
          <a:xfrm>
            <a:off x="3542270" y="3443415"/>
            <a:ext cx="6667132" cy="2554545"/>
          </a:xfrm>
          <a:prstGeom prst="rect">
            <a:avLst/>
          </a:prstGeom>
          <a:noFill/>
        </p:spPr>
        <p:txBody>
          <a:bodyPr wrap="square" rtlCol="0">
            <a:spAutoFit/>
          </a:bodyPr>
          <a:lstStyle/>
          <a:p>
            <a:pPr algn="r"/>
            <a:r>
              <a:rPr lang="en-AU" sz="3200" dirty="0"/>
              <a:t>funded by the </a:t>
            </a:r>
          </a:p>
          <a:p>
            <a:pPr algn="r"/>
            <a:r>
              <a:rPr lang="en-AU" sz="3200" dirty="0"/>
              <a:t>Australian Government </a:t>
            </a:r>
          </a:p>
          <a:p>
            <a:pPr algn="r"/>
            <a:r>
              <a:rPr lang="en-AU" sz="3200" dirty="0"/>
              <a:t>Department of Health </a:t>
            </a:r>
          </a:p>
          <a:p>
            <a:pPr algn="r"/>
            <a:r>
              <a:rPr lang="en-AU" sz="3200" dirty="0"/>
              <a:t>to deliver the </a:t>
            </a:r>
          </a:p>
          <a:p>
            <a:pPr algn="r"/>
            <a:r>
              <a:rPr lang="en-AU" sz="3200" dirty="0"/>
              <a:t>National Aged Care Advocacy Program</a:t>
            </a:r>
          </a:p>
        </p:txBody>
      </p:sp>
    </p:spTree>
    <p:extLst>
      <p:ext uri="{BB962C8B-B14F-4D97-AF65-F5344CB8AC3E}">
        <p14:creationId xmlns:p14="http://schemas.microsoft.com/office/powerpoint/2010/main" val="165720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AU" dirty="0"/>
              <a:t>What are aged care advocacy services?</a:t>
            </a:r>
          </a:p>
        </p:txBody>
      </p:sp>
      <p:sp>
        <p:nvSpPr>
          <p:cNvPr id="3" name="Content Placeholder 2"/>
          <p:cNvSpPr>
            <a:spLocks noGrp="1"/>
          </p:cNvSpPr>
          <p:nvPr>
            <p:ph idx="1"/>
          </p:nvPr>
        </p:nvSpPr>
        <p:spPr>
          <a:xfrm>
            <a:off x="838200" y="2125360"/>
            <a:ext cx="10515600" cy="1581670"/>
          </a:xfrm>
        </p:spPr>
        <p:txBody>
          <a:bodyPr>
            <a:normAutofit/>
          </a:bodyPr>
          <a:lstStyle/>
          <a:p>
            <a:pPr>
              <a:lnSpc>
                <a:spcPct val="114000"/>
              </a:lnSpc>
              <a:spcAft>
                <a:spcPts val="1000"/>
              </a:spcAft>
            </a:pPr>
            <a:r>
              <a:rPr lang="en-AU" dirty="0"/>
              <a:t>Advocacy services ensure that the rights of consumers are supported, and that they are empowered to make informed decisions about their care. </a:t>
            </a:r>
          </a:p>
        </p:txBody>
      </p:sp>
      <p:pic>
        <p:nvPicPr>
          <p:cNvPr id="4" name="Content Placeholder 3" descr="OPAN-Logo-colour (00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9213428" y="5968759"/>
            <a:ext cx="2978572" cy="889241"/>
          </a:xfrm>
          <a:prstGeom prst="rect">
            <a:avLst/>
          </a:prstGeom>
          <a:noFill/>
          <a:ln>
            <a:noFill/>
          </a:ln>
        </p:spPr>
      </p:pic>
      <p:sp>
        <p:nvSpPr>
          <p:cNvPr id="5" name="TextBox 4"/>
          <p:cNvSpPr txBox="1"/>
          <p:nvPr/>
        </p:nvSpPr>
        <p:spPr>
          <a:xfrm>
            <a:off x="838200" y="3891615"/>
            <a:ext cx="10515600" cy="1537985"/>
          </a:xfrm>
          <a:prstGeom prst="rect">
            <a:avLst/>
          </a:prstGeom>
          <a:noFill/>
        </p:spPr>
        <p:txBody>
          <a:bodyPr wrap="square" rtlCol="0">
            <a:spAutoFit/>
          </a:bodyPr>
          <a:lstStyle/>
          <a:p>
            <a:pPr marL="228600" indent="-228600">
              <a:lnSpc>
                <a:spcPct val="114000"/>
              </a:lnSpc>
              <a:spcBef>
                <a:spcPts val="1000"/>
              </a:spcBef>
              <a:spcAft>
                <a:spcPts val="1000"/>
              </a:spcAft>
              <a:buFont typeface="Arial" panose="020B0604020202020204" pitchFamily="34" charset="0"/>
              <a:buChar char="•"/>
            </a:pPr>
            <a:r>
              <a:rPr lang="en-AU" sz="2800" dirty="0"/>
              <a:t>Advocacy services can support a consumer to engage with their aged care service and/or can engage with the service on behalf of the consumer if requested.</a:t>
            </a:r>
          </a:p>
        </p:txBody>
      </p:sp>
    </p:spTree>
    <p:extLst>
      <p:ext uri="{BB962C8B-B14F-4D97-AF65-F5344CB8AC3E}">
        <p14:creationId xmlns:p14="http://schemas.microsoft.com/office/powerpoint/2010/main" val="998240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AU" dirty="0"/>
              <a:t>Who can access advocacy services?</a:t>
            </a:r>
          </a:p>
        </p:txBody>
      </p:sp>
      <p:sp>
        <p:nvSpPr>
          <p:cNvPr id="3" name="Content Placeholder 2"/>
          <p:cNvSpPr>
            <a:spLocks noGrp="1"/>
          </p:cNvSpPr>
          <p:nvPr>
            <p:ph idx="1"/>
          </p:nvPr>
        </p:nvSpPr>
        <p:spPr>
          <a:xfrm>
            <a:off x="838200" y="1820559"/>
            <a:ext cx="10515600" cy="3843399"/>
          </a:xfrm>
        </p:spPr>
        <p:txBody>
          <a:bodyPr>
            <a:noAutofit/>
          </a:bodyPr>
          <a:lstStyle/>
          <a:p>
            <a:pPr marL="0" indent="0">
              <a:lnSpc>
                <a:spcPct val="114000"/>
              </a:lnSpc>
              <a:spcAft>
                <a:spcPts val="1000"/>
              </a:spcAft>
              <a:buNone/>
            </a:pPr>
            <a:r>
              <a:rPr lang="en-AU" sz="2400" dirty="0"/>
              <a:t>Anyone who: </a:t>
            </a:r>
          </a:p>
          <a:p>
            <a:pPr>
              <a:lnSpc>
                <a:spcPct val="114000"/>
              </a:lnSpc>
            </a:pPr>
            <a:r>
              <a:rPr lang="en-AU" sz="2400" dirty="0"/>
              <a:t>lives in a nursing home or hostel</a:t>
            </a:r>
          </a:p>
          <a:p>
            <a:pPr>
              <a:lnSpc>
                <a:spcPct val="114000"/>
              </a:lnSpc>
            </a:pPr>
            <a:r>
              <a:rPr lang="en-AU" sz="2400" dirty="0"/>
              <a:t>receives a community aged care package (support at home)</a:t>
            </a:r>
          </a:p>
          <a:p>
            <a:pPr>
              <a:lnSpc>
                <a:spcPct val="114000"/>
              </a:lnSpc>
            </a:pPr>
            <a:r>
              <a:rPr lang="en-AU" sz="2400" dirty="0"/>
              <a:t>receives flexible care</a:t>
            </a:r>
          </a:p>
          <a:p>
            <a:pPr>
              <a:lnSpc>
                <a:spcPct val="114000"/>
              </a:lnSpc>
            </a:pPr>
            <a:r>
              <a:rPr lang="en-AU" sz="2400" dirty="0"/>
              <a:t>has been assessed by an Aged Care Assessment Team (ACAT)</a:t>
            </a:r>
          </a:p>
          <a:p>
            <a:pPr>
              <a:lnSpc>
                <a:spcPct val="114000"/>
              </a:lnSpc>
            </a:pPr>
            <a:r>
              <a:rPr lang="en-AU" sz="2400" dirty="0"/>
              <a:t>used to receive aged care services or</a:t>
            </a:r>
          </a:p>
          <a:p>
            <a:pPr>
              <a:lnSpc>
                <a:spcPct val="114000"/>
              </a:lnSpc>
            </a:pPr>
            <a:r>
              <a:rPr lang="en-AU" sz="2400" dirty="0"/>
              <a:t>is representing the interests of the person receiving aged care services</a:t>
            </a:r>
          </a:p>
        </p:txBody>
      </p:sp>
      <p:pic>
        <p:nvPicPr>
          <p:cNvPr id="4" name="Content Placeholder 3" descr="OPAN-Logo-colour (00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9213428" y="5968759"/>
            <a:ext cx="2978572" cy="889241"/>
          </a:xfrm>
          <a:prstGeom prst="rect">
            <a:avLst/>
          </a:prstGeom>
          <a:noFill/>
          <a:ln>
            <a:noFill/>
          </a:ln>
        </p:spPr>
      </p:pic>
    </p:spTree>
    <p:extLst>
      <p:ext uri="{BB962C8B-B14F-4D97-AF65-F5344CB8AC3E}">
        <p14:creationId xmlns:p14="http://schemas.microsoft.com/office/powerpoint/2010/main" val="1807537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84951"/>
          </a:xfrm>
          <a:solidFill>
            <a:schemeClr val="accent1">
              <a:lumMod val="20000"/>
              <a:lumOff val="80000"/>
            </a:schemeClr>
          </a:solidFill>
        </p:spPr>
        <p:txBody>
          <a:bodyPr>
            <a:normAutofit fontScale="90000"/>
          </a:bodyPr>
          <a:lstStyle/>
          <a:p>
            <a:r>
              <a:rPr lang="en-GB" dirty="0"/>
              <a:t>NACAP aims to provide free, independent, confidential advocacy support to older people, their families and representatives, to ensure they: </a:t>
            </a:r>
            <a:endParaRPr lang="en-AU" dirty="0"/>
          </a:p>
        </p:txBody>
      </p:sp>
      <p:sp>
        <p:nvSpPr>
          <p:cNvPr id="3" name="Content Placeholder 2"/>
          <p:cNvSpPr>
            <a:spLocks noGrp="1"/>
          </p:cNvSpPr>
          <p:nvPr>
            <p:ph idx="1"/>
          </p:nvPr>
        </p:nvSpPr>
        <p:spPr>
          <a:xfrm>
            <a:off x="838200" y="2506662"/>
            <a:ext cx="10515600" cy="4351338"/>
          </a:xfrm>
        </p:spPr>
        <p:txBody>
          <a:bodyPr>
            <a:normAutofit/>
          </a:bodyPr>
          <a:lstStyle/>
          <a:p>
            <a:pPr>
              <a:lnSpc>
                <a:spcPct val="114000"/>
              </a:lnSpc>
            </a:pPr>
            <a:r>
              <a:rPr lang="en-GB" dirty="0"/>
              <a:t>can effectively interact with the aged care system</a:t>
            </a:r>
            <a:endParaRPr lang="en-AU" dirty="0"/>
          </a:p>
          <a:p>
            <a:pPr>
              <a:lnSpc>
                <a:spcPct val="114000"/>
              </a:lnSpc>
            </a:pPr>
            <a:r>
              <a:rPr lang="en-GB" dirty="0"/>
              <a:t>can better transition between aged care services</a:t>
            </a:r>
            <a:endParaRPr lang="en-AU" dirty="0"/>
          </a:p>
          <a:p>
            <a:pPr>
              <a:lnSpc>
                <a:spcPct val="114000"/>
              </a:lnSpc>
            </a:pPr>
            <a:r>
              <a:rPr lang="en-GB" dirty="0"/>
              <a:t>are enabled and empowered to make informed decisions about the care they receive</a:t>
            </a:r>
            <a:endParaRPr lang="en-AU" dirty="0"/>
          </a:p>
          <a:p>
            <a:pPr>
              <a:lnSpc>
                <a:spcPct val="114000"/>
              </a:lnSpc>
            </a:pPr>
            <a:r>
              <a:rPr lang="en-GB" dirty="0"/>
              <a:t>can exercise their right to choice in accessing and receiving aged care services</a:t>
            </a:r>
            <a:endParaRPr lang="en-AU" dirty="0"/>
          </a:p>
        </p:txBody>
      </p:sp>
      <p:pic>
        <p:nvPicPr>
          <p:cNvPr id="4" name="Content Placeholder 3" descr="OPAN-Logo-colour (00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9213428" y="5968759"/>
            <a:ext cx="2978572" cy="889241"/>
          </a:xfrm>
          <a:prstGeom prst="rect">
            <a:avLst/>
          </a:prstGeom>
          <a:noFill/>
          <a:ln>
            <a:noFill/>
          </a:ln>
        </p:spPr>
      </p:pic>
    </p:spTree>
    <p:extLst>
      <p:ext uri="{BB962C8B-B14F-4D97-AF65-F5344CB8AC3E}">
        <p14:creationId xmlns:p14="http://schemas.microsoft.com/office/powerpoint/2010/main" val="1944343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84951"/>
          </a:xfrm>
          <a:solidFill>
            <a:schemeClr val="accent1">
              <a:lumMod val="20000"/>
              <a:lumOff val="80000"/>
            </a:schemeClr>
          </a:solidFill>
        </p:spPr>
        <p:txBody>
          <a:bodyPr>
            <a:normAutofit fontScale="90000"/>
          </a:bodyPr>
          <a:lstStyle/>
          <a:p>
            <a:r>
              <a:rPr lang="en-GB" dirty="0"/>
              <a:t>NACAP aims to provide free, independent, confidential advocacy support to older people, their families and representatives, to ensure they: </a:t>
            </a:r>
            <a:endParaRPr lang="en-AU" dirty="0"/>
          </a:p>
        </p:txBody>
      </p:sp>
      <p:sp>
        <p:nvSpPr>
          <p:cNvPr id="3" name="Content Placeholder 2"/>
          <p:cNvSpPr>
            <a:spLocks noGrp="1"/>
          </p:cNvSpPr>
          <p:nvPr>
            <p:ph idx="1"/>
          </p:nvPr>
        </p:nvSpPr>
        <p:spPr>
          <a:xfrm>
            <a:off x="838200" y="2506662"/>
            <a:ext cx="10515600" cy="4351338"/>
          </a:xfrm>
        </p:spPr>
        <p:txBody>
          <a:bodyPr>
            <a:normAutofit/>
          </a:bodyPr>
          <a:lstStyle/>
          <a:p>
            <a:pPr>
              <a:lnSpc>
                <a:spcPct val="114000"/>
              </a:lnSpc>
            </a:pPr>
            <a:r>
              <a:rPr lang="en-GB" sz="2600" dirty="0"/>
              <a:t>have their aged care rights better understood, recognised and upheld</a:t>
            </a:r>
            <a:endParaRPr lang="en-AU" sz="2600" dirty="0"/>
          </a:p>
          <a:p>
            <a:pPr>
              <a:lnSpc>
                <a:spcPct val="114000"/>
              </a:lnSpc>
            </a:pPr>
            <a:r>
              <a:rPr lang="en-GB" sz="2600" dirty="0"/>
              <a:t>have their aged care needs more optimally met due to the intervention of advocacy support</a:t>
            </a:r>
            <a:endParaRPr lang="en-AU" sz="2600" dirty="0"/>
          </a:p>
          <a:p>
            <a:pPr lvl="0" fontAlgn="auto">
              <a:lnSpc>
                <a:spcPct val="114000"/>
              </a:lnSpc>
            </a:pPr>
            <a:r>
              <a:rPr lang="en-GB" sz="2600" dirty="0"/>
              <a:t>are better informed about the care options available to them</a:t>
            </a:r>
            <a:endParaRPr lang="en-AU" sz="2600" dirty="0"/>
          </a:p>
          <a:p>
            <a:pPr lvl="0" fontAlgn="auto">
              <a:lnSpc>
                <a:spcPct val="114000"/>
              </a:lnSpc>
            </a:pPr>
            <a:r>
              <a:rPr lang="en-GB" sz="2600" dirty="0"/>
              <a:t>are supported to increase their capacity to self-advocate</a:t>
            </a:r>
            <a:endParaRPr lang="en-AU" sz="2600" dirty="0"/>
          </a:p>
          <a:p>
            <a:pPr lvl="0" fontAlgn="auto">
              <a:lnSpc>
                <a:spcPct val="114000"/>
              </a:lnSpc>
            </a:pPr>
            <a:r>
              <a:rPr lang="en-GB" sz="2600" dirty="0"/>
              <a:t>are supported to resolve problems or complaints with their aged care provider in relation to the aged care services they receive</a:t>
            </a:r>
            <a:endParaRPr lang="en-AU" sz="2600" dirty="0"/>
          </a:p>
        </p:txBody>
      </p:sp>
      <p:pic>
        <p:nvPicPr>
          <p:cNvPr id="4" name="Content Placeholder 3" descr="OPAN-Logo-colour (00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9213428" y="5968759"/>
            <a:ext cx="2978572" cy="889241"/>
          </a:xfrm>
          <a:prstGeom prst="rect">
            <a:avLst/>
          </a:prstGeom>
          <a:noFill/>
          <a:ln>
            <a:noFill/>
          </a:ln>
        </p:spPr>
      </p:pic>
    </p:spTree>
    <p:extLst>
      <p:ext uri="{BB962C8B-B14F-4D97-AF65-F5344CB8AC3E}">
        <p14:creationId xmlns:p14="http://schemas.microsoft.com/office/powerpoint/2010/main" val="1172869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84951"/>
          </a:xfrm>
          <a:solidFill>
            <a:schemeClr val="accent1">
              <a:lumMod val="20000"/>
              <a:lumOff val="80000"/>
            </a:schemeClr>
          </a:solidFill>
        </p:spPr>
        <p:txBody>
          <a:bodyPr>
            <a:normAutofit fontScale="90000"/>
          </a:bodyPr>
          <a:lstStyle/>
          <a:p>
            <a:r>
              <a:rPr lang="en-GB" dirty="0"/>
              <a:t>NACAP aims to provide free, independent, confidential advocacy support to older people, their families and representatives, to ensure they: </a:t>
            </a:r>
            <a:endParaRPr lang="en-AU" dirty="0"/>
          </a:p>
        </p:txBody>
      </p:sp>
      <p:sp>
        <p:nvSpPr>
          <p:cNvPr id="3" name="Content Placeholder 2"/>
          <p:cNvSpPr>
            <a:spLocks noGrp="1"/>
          </p:cNvSpPr>
          <p:nvPr>
            <p:ph idx="1"/>
          </p:nvPr>
        </p:nvSpPr>
        <p:spPr>
          <a:xfrm>
            <a:off x="838200" y="2506662"/>
            <a:ext cx="10515600" cy="3078592"/>
          </a:xfrm>
        </p:spPr>
        <p:txBody>
          <a:bodyPr>
            <a:normAutofit fontScale="92500" lnSpcReduction="10000"/>
          </a:bodyPr>
          <a:lstStyle/>
          <a:p>
            <a:pPr>
              <a:lnSpc>
                <a:spcPct val="124000"/>
              </a:lnSpc>
            </a:pPr>
            <a:r>
              <a:rPr lang="en-GB" dirty="0"/>
              <a:t>are supported with information and advice about their care rights and responsibilities</a:t>
            </a:r>
            <a:endParaRPr lang="en-AU" dirty="0"/>
          </a:p>
          <a:p>
            <a:pPr>
              <a:lnSpc>
                <a:spcPct val="124000"/>
              </a:lnSpc>
            </a:pPr>
            <a:r>
              <a:rPr lang="en-GB" dirty="0"/>
              <a:t>are supported to respond to elder abuse within the aged care system</a:t>
            </a:r>
            <a:endParaRPr lang="en-AU" dirty="0"/>
          </a:p>
          <a:p>
            <a:pPr>
              <a:lnSpc>
                <a:spcPct val="124000"/>
              </a:lnSpc>
            </a:pPr>
            <a:r>
              <a:rPr lang="en-GB" dirty="0"/>
              <a:t>are supported to address issues that impact their ability to live in their own homes, with the aim of preventing premature admission to aged care facilities and focussing on wellness and </a:t>
            </a:r>
            <a:r>
              <a:rPr lang="en-GB" dirty="0" err="1"/>
              <a:t>reablement</a:t>
            </a:r>
            <a:r>
              <a:rPr lang="en-GB" dirty="0"/>
              <a:t>. </a:t>
            </a:r>
            <a:endParaRPr lang="en-AU" dirty="0"/>
          </a:p>
        </p:txBody>
      </p:sp>
      <p:pic>
        <p:nvPicPr>
          <p:cNvPr id="4" name="Content Placeholder 3" descr="OPAN-Logo-colour (00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9213428" y="5968759"/>
            <a:ext cx="2978572" cy="889241"/>
          </a:xfrm>
          <a:prstGeom prst="rect">
            <a:avLst/>
          </a:prstGeom>
          <a:noFill/>
          <a:ln>
            <a:noFill/>
          </a:ln>
        </p:spPr>
      </p:pic>
    </p:spTree>
    <p:extLst>
      <p:ext uri="{BB962C8B-B14F-4D97-AF65-F5344CB8AC3E}">
        <p14:creationId xmlns:p14="http://schemas.microsoft.com/office/powerpoint/2010/main" val="2400708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84951"/>
          </a:xfrm>
          <a:solidFill>
            <a:schemeClr val="accent1">
              <a:lumMod val="20000"/>
              <a:lumOff val="80000"/>
            </a:schemeClr>
          </a:solidFill>
        </p:spPr>
        <p:txBody>
          <a:bodyPr>
            <a:normAutofit fontScale="90000"/>
          </a:bodyPr>
          <a:lstStyle/>
          <a:p>
            <a:r>
              <a:rPr lang="en-GB" dirty="0"/>
              <a:t>NACAP provides free, education sessions to older people’s organisations, and to service providers</a:t>
            </a:r>
            <a:endParaRPr lang="en-AU" dirty="0"/>
          </a:p>
        </p:txBody>
      </p:sp>
      <p:sp>
        <p:nvSpPr>
          <p:cNvPr id="3" name="Content Placeholder 2"/>
          <p:cNvSpPr>
            <a:spLocks noGrp="1"/>
          </p:cNvSpPr>
          <p:nvPr>
            <p:ph idx="1"/>
          </p:nvPr>
        </p:nvSpPr>
        <p:spPr>
          <a:xfrm>
            <a:off x="838200" y="2506662"/>
            <a:ext cx="10515600" cy="3566478"/>
          </a:xfrm>
        </p:spPr>
        <p:txBody>
          <a:bodyPr>
            <a:normAutofit/>
          </a:bodyPr>
          <a:lstStyle/>
          <a:p>
            <a:pPr>
              <a:lnSpc>
                <a:spcPct val="114000"/>
              </a:lnSpc>
            </a:pPr>
            <a:r>
              <a:rPr lang="en-AU" dirty="0"/>
              <a:t>groups of people receiving Commonwealth funded aged care services in their home or retirement village</a:t>
            </a:r>
          </a:p>
          <a:p>
            <a:pPr>
              <a:lnSpc>
                <a:spcPct val="114000"/>
              </a:lnSpc>
            </a:pPr>
            <a:r>
              <a:rPr lang="en-AU" dirty="0"/>
              <a:t>people residing in residential aged care, often at resident meetings</a:t>
            </a:r>
          </a:p>
          <a:p>
            <a:pPr>
              <a:lnSpc>
                <a:spcPct val="114000"/>
              </a:lnSpc>
            </a:pPr>
            <a:r>
              <a:rPr lang="en-AU" dirty="0"/>
              <a:t>Community-based respite groups</a:t>
            </a:r>
          </a:p>
          <a:p>
            <a:pPr>
              <a:lnSpc>
                <a:spcPct val="114000"/>
              </a:lnSpc>
            </a:pPr>
            <a:r>
              <a:rPr lang="en-AU" dirty="0"/>
              <a:t>support groups such as those for carers, pain, dementia and diabetes.</a:t>
            </a:r>
          </a:p>
          <a:p>
            <a:pPr>
              <a:lnSpc>
                <a:spcPct val="114000"/>
              </a:lnSpc>
            </a:pPr>
            <a:r>
              <a:rPr lang="en-AU" dirty="0"/>
              <a:t>social interest groups such as </a:t>
            </a:r>
            <a:r>
              <a:rPr lang="en-AU" dirty="0" err="1"/>
              <a:t>Probus</a:t>
            </a:r>
            <a:endParaRPr lang="en-AU" dirty="0"/>
          </a:p>
          <a:p>
            <a:pPr>
              <a:lnSpc>
                <a:spcPct val="114000"/>
              </a:lnSpc>
            </a:pPr>
            <a:endParaRPr lang="en-AU" dirty="0"/>
          </a:p>
        </p:txBody>
      </p:sp>
      <p:pic>
        <p:nvPicPr>
          <p:cNvPr id="4" name="Content Placeholder 3" descr="OPAN-Logo-colour (00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9213428" y="5968759"/>
            <a:ext cx="2978572" cy="889241"/>
          </a:xfrm>
          <a:prstGeom prst="rect">
            <a:avLst/>
          </a:prstGeom>
          <a:noFill/>
          <a:ln>
            <a:noFill/>
          </a:ln>
        </p:spPr>
      </p:pic>
    </p:spTree>
    <p:extLst>
      <p:ext uri="{BB962C8B-B14F-4D97-AF65-F5344CB8AC3E}">
        <p14:creationId xmlns:p14="http://schemas.microsoft.com/office/powerpoint/2010/main" val="174495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200" y="365126"/>
            <a:ext cx="10515600" cy="683745"/>
          </a:xfrm>
          <a:prstGeom prst="rect">
            <a:avLst/>
          </a:prstGeom>
          <a:solidFill>
            <a:schemeClr val="accent1">
              <a:lumMod val="20000"/>
              <a:lumOff val="80000"/>
            </a:schemeClr>
          </a:solidFill>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NACAP draft framework</a:t>
            </a:r>
            <a:endParaRPr lang="en-AU" dirty="0"/>
          </a:p>
        </p:txBody>
      </p:sp>
      <p:sp>
        <p:nvSpPr>
          <p:cNvPr id="3" name="TextBox 2"/>
          <p:cNvSpPr txBox="1"/>
          <p:nvPr/>
        </p:nvSpPr>
        <p:spPr>
          <a:xfrm>
            <a:off x="838200" y="1658471"/>
            <a:ext cx="10515600" cy="3530903"/>
          </a:xfrm>
          <a:prstGeom prst="rect">
            <a:avLst/>
          </a:prstGeom>
          <a:noFill/>
        </p:spPr>
        <p:txBody>
          <a:bodyPr wrap="square" rtlCol="0">
            <a:spAutoFit/>
          </a:bodyPr>
          <a:lstStyle/>
          <a:p>
            <a:pPr>
              <a:lnSpc>
                <a:spcPct val="114000"/>
              </a:lnSpc>
            </a:pPr>
            <a:r>
              <a:rPr lang="en-AU" sz="2800" dirty="0"/>
              <a:t>The Department of Health is in the process of revising the draft framework for the National Aged Care Advocacy Framework. </a:t>
            </a:r>
          </a:p>
          <a:p>
            <a:pPr>
              <a:lnSpc>
                <a:spcPct val="114000"/>
              </a:lnSpc>
            </a:pPr>
            <a:endParaRPr lang="en-AU" sz="2800" dirty="0"/>
          </a:p>
          <a:p>
            <a:pPr>
              <a:lnSpc>
                <a:spcPct val="114000"/>
              </a:lnSpc>
            </a:pPr>
            <a:r>
              <a:rPr lang="en-AU" sz="2800" dirty="0"/>
              <a:t>We understand the Minister for Aged Care will be releasing a revised draft for further public consultation in late November. </a:t>
            </a:r>
          </a:p>
          <a:p>
            <a:pPr>
              <a:lnSpc>
                <a:spcPct val="114000"/>
              </a:lnSpc>
            </a:pPr>
            <a:endParaRPr lang="en-AU" sz="2800" dirty="0"/>
          </a:p>
          <a:p>
            <a:pPr>
              <a:lnSpc>
                <a:spcPct val="114000"/>
              </a:lnSpc>
            </a:pPr>
            <a:r>
              <a:rPr lang="en-AU" sz="2800" dirty="0"/>
              <a:t>This will be the key guiding document for our work under the NACAP.</a:t>
            </a:r>
          </a:p>
        </p:txBody>
      </p:sp>
      <p:pic>
        <p:nvPicPr>
          <p:cNvPr id="4" name="Content Placeholder 3" descr="OPAN-Logo-colour (00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9213428" y="5968759"/>
            <a:ext cx="2978572" cy="889241"/>
          </a:xfrm>
          <a:prstGeom prst="rect">
            <a:avLst/>
          </a:prstGeom>
          <a:noFill/>
          <a:ln>
            <a:noFill/>
          </a:ln>
        </p:spPr>
      </p:pic>
    </p:spTree>
    <p:extLst>
      <p:ext uri="{BB962C8B-B14F-4D97-AF65-F5344CB8AC3E}">
        <p14:creationId xmlns:p14="http://schemas.microsoft.com/office/powerpoint/2010/main" val="2075776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AU" dirty="0"/>
              <a:t>Some statistics</a:t>
            </a:r>
          </a:p>
        </p:txBody>
      </p:sp>
      <p:sp>
        <p:nvSpPr>
          <p:cNvPr id="3" name="Content Placeholder 2"/>
          <p:cNvSpPr>
            <a:spLocks noGrp="1"/>
          </p:cNvSpPr>
          <p:nvPr>
            <p:ph idx="1"/>
          </p:nvPr>
        </p:nvSpPr>
        <p:spPr>
          <a:xfrm>
            <a:off x="838200" y="1825625"/>
            <a:ext cx="10515600" cy="1098807"/>
          </a:xfrm>
        </p:spPr>
        <p:txBody>
          <a:bodyPr>
            <a:normAutofit/>
          </a:bodyPr>
          <a:lstStyle/>
          <a:p>
            <a:pPr lvl="0">
              <a:lnSpc>
                <a:spcPct val="114000"/>
              </a:lnSpc>
            </a:pPr>
            <a:r>
              <a:rPr lang="en-AU" dirty="0"/>
              <a:t>1.3 million people receive some sort of aged care support from the Federal government – expected to reach 3.5 million by 2050.</a:t>
            </a:r>
          </a:p>
        </p:txBody>
      </p:sp>
      <p:pic>
        <p:nvPicPr>
          <p:cNvPr id="4" name="Content Placeholder 3" descr="OPAN-Logo-colour (00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9213428" y="5968759"/>
            <a:ext cx="2978572" cy="889241"/>
          </a:xfrm>
          <a:prstGeom prst="rect">
            <a:avLst/>
          </a:prstGeom>
          <a:noFill/>
          <a:ln>
            <a:noFill/>
          </a:ln>
        </p:spPr>
      </p:pic>
      <p:sp>
        <p:nvSpPr>
          <p:cNvPr id="5" name="TextBox 4"/>
          <p:cNvSpPr txBox="1"/>
          <p:nvPr/>
        </p:nvSpPr>
        <p:spPr>
          <a:xfrm>
            <a:off x="838200" y="3182986"/>
            <a:ext cx="10515600" cy="555537"/>
          </a:xfrm>
          <a:prstGeom prst="rect">
            <a:avLst/>
          </a:prstGeom>
          <a:noFill/>
        </p:spPr>
        <p:txBody>
          <a:bodyPr wrap="square" rtlCol="0">
            <a:spAutoFit/>
          </a:bodyPr>
          <a:lstStyle/>
          <a:p>
            <a:pPr marL="228600" indent="-228600">
              <a:lnSpc>
                <a:spcPct val="114000"/>
              </a:lnSpc>
              <a:spcBef>
                <a:spcPts val="1000"/>
              </a:spcBef>
              <a:buFont typeface="Arial" panose="020B0604020202020204" pitchFamily="34" charset="0"/>
              <a:buChar char="•"/>
            </a:pPr>
            <a:r>
              <a:rPr lang="en-AU" sz="2800" dirty="0"/>
              <a:t>About 2,500 cases of reportable assault each year in aged care.</a:t>
            </a:r>
          </a:p>
        </p:txBody>
      </p:sp>
      <p:sp>
        <p:nvSpPr>
          <p:cNvPr id="6" name="TextBox 5"/>
          <p:cNvSpPr txBox="1"/>
          <p:nvPr/>
        </p:nvSpPr>
        <p:spPr>
          <a:xfrm>
            <a:off x="838200" y="3997077"/>
            <a:ext cx="10515600" cy="1074781"/>
          </a:xfrm>
          <a:prstGeom prst="rect">
            <a:avLst/>
          </a:prstGeom>
          <a:noFill/>
        </p:spPr>
        <p:txBody>
          <a:bodyPr wrap="square" rtlCol="0">
            <a:spAutoFit/>
          </a:bodyPr>
          <a:lstStyle/>
          <a:p>
            <a:pPr marL="228600" lvl="0" indent="-228600">
              <a:lnSpc>
                <a:spcPct val="114000"/>
              </a:lnSpc>
              <a:spcBef>
                <a:spcPts val="1000"/>
              </a:spcBef>
              <a:buFont typeface="Arial" panose="020B0604020202020204" pitchFamily="34" charset="0"/>
              <a:buChar char="•"/>
            </a:pPr>
            <a:r>
              <a:rPr lang="en-AU" sz="2800" dirty="0"/>
              <a:t>There are more than 45,000 older people from non-English speaking backgrounds in care.</a:t>
            </a:r>
          </a:p>
        </p:txBody>
      </p:sp>
      <p:sp>
        <p:nvSpPr>
          <p:cNvPr id="7" name="TextBox 6"/>
          <p:cNvSpPr txBox="1"/>
          <p:nvPr/>
        </p:nvSpPr>
        <p:spPr>
          <a:xfrm>
            <a:off x="838200" y="5302391"/>
            <a:ext cx="10515600" cy="555537"/>
          </a:xfrm>
          <a:prstGeom prst="rect">
            <a:avLst/>
          </a:prstGeom>
          <a:noFill/>
        </p:spPr>
        <p:txBody>
          <a:bodyPr wrap="square" rtlCol="0">
            <a:spAutoFit/>
          </a:bodyPr>
          <a:lstStyle/>
          <a:p>
            <a:pPr marL="228600" indent="-228600">
              <a:lnSpc>
                <a:spcPct val="114000"/>
              </a:lnSpc>
              <a:spcBef>
                <a:spcPts val="1000"/>
              </a:spcBef>
              <a:buFont typeface="Arial" panose="020B0604020202020204" pitchFamily="34" charset="0"/>
              <a:buChar char="•"/>
            </a:pPr>
            <a:r>
              <a:rPr lang="en-AU" sz="2800" dirty="0"/>
              <a:t>Around 17,000 older people per year call for advocacy services.</a:t>
            </a:r>
          </a:p>
        </p:txBody>
      </p:sp>
    </p:spTree>
    <p:extLst>
      <p:ext uri="{BB962C8B-B14F-4D97-AF65-F5344CB8AC3E}">
        <p14:creationId xmlns:p14="http://schemas.microsoft.com/office/powerpoint/2010/main" val="3373797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pPr algn="ctr"/>
            <a:r>
              <a:rPr lang="en-AU" dirty="0"/>
              <a:t>Questions?</a:t>
            </a:r>
          </a:p>
        </p:txBody>
      </p:sp>
      <p:sp>
        <p:nvSpPr>
          <p:cNvPr id="5" name="Rounded Rectangle 4"/>
          <p:cNvSpPr/>
          <p:nvPr/>
        </p:nvSpPr>
        <p:spPr>
          <a:xfrm>
            <a:off x="899160" y="5067300"/>
            <a:ext cx="2613660" cy="4800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Content Placeholder 2"/>
          <p:cNvSpPr>
            <a:spLocks noGrp="1"/>
          </p:cNvSpPr>
          <p:nvPr>
            <p:ph idx="1"/>
          </p:nvPr>
        </p:nvSpPr>
        <p:spPr>
          <a:xfrm>
            <a:off x="838200" y="1825625"/>
            <a:ext cx="10515600" cy="3986258"/>
          </a:xfrm>
          <a:solidFill>
            <a:srgbClr val="FFC000"/>
          </a:solidFill>
        </p:spPr>
        <p:txBody>
          <a:bodyPr>
            <a:normAutofit lnSpcReduction="10000"/>
          </a:bodyPr>
          <a:lstStyle/>
          <a:p>
            <a:pPr marL="0" indent="0">
              <a:buNone/>
            </a:pPr>
            <a:endParaRPr lang="en-AU" dirty="0"/>
          </a:p>
          <a:p>
            <a:pPr marL="0" indent="0">
              <a:buNone/>
            </a:pPr>
            <a:endParaRPr lang="en-AU" dirty="0"/>
          </a:p>
          <a:p>
            <a:pPr marL="0" indent="0">
              <a:buNone/>
            </a:pPr>
            <a:r>
              <a:rPr lang="en-AU" dirty="0"/>
              <a:t>Lewis Kaplan</a:t>
            </a:r>
          </a:p>
          <a:p>
            <a:pPr marL="0" indent="0">
              <a:buNone/>
            </a:pPr>
            <a:r>
              <a:rPr lang="en-AU" dirty="0"/>
              <a:t>CEO, OPAN </a:t>
            </a:r>
          </a:p>
          <a:p>
            <a:pPr marL="0" indent="0">
              <a:buNone/>
            </a:pPr>
            <a:r>
              <a:rPr lang="en-AU" dirty="0"/>
              <a:t>Older Persons Advocacy Network</a:t>
            </a:r>
          </a:p>
          <a:p>
            <a:pPr marL="0" indent="0">
              <a:buNone/>
            </a:pPr>
            <a:r>
              <a:rPr lang="en-AU" dirty="0">
                <a:hlinkClick r:id="rId2"/>
              </a:rPr>
              <a:t>E:   lewis.kaplan@opan.com.au</a:t>
            </a:r>
            <a:endParaRPr lang="en-AU" dirty="0"/>
          </a:p>
          <a:p>
            <a:pPr marL="0" indent="0">
              <a:buNone/>
            </a:pPr>
            <a:r>
              <a:rPr lang="en-AU" dirty="0"/>
              <a:t>W: opan.com.au</a:t>
            </a:r>
          </a:p>
          <a:p>
            <a:pPr marL="0" indent="0">
              <a:buNone/>
            </a:pPr>
            <a:r>
              <a:rPr lang="en-AU" b="1" dirty="0">
                <a:solidFill>
                  <a:srgbClr val="FF0000"/>
                </a:solidFill>
              </a:rPr>
              <a:t>T:   1800 700 600</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44289" y="2699238"/>
            <a:ext cx="3809511" cy="2127389"/>
          </a:xfrm>
          <a:prstGeom prst="rect">
            <a:avLst/>
          </a:prstGeom>
        </p:spPr>
      </p:pic>
      <p:pic>
        <p:nvPicPr>
          <p:cNvPr id="6" name="Content Placeholder 3" descr="OPAN-Logo-colour (002)"/>
          <p:cNvPicPr>
            <a:picLocks/>
          </p:cNvPicPr>
          <p:nvPr/>
        </p:nvPicPr>
        <p:blipFill>
          <a:blip r:embed="rId4">
            <a:extLst>
              <a:ext uri="{28A0092B-C50C-407E-A947-70E740481C1C}">
                <a14:useLocalDpi xmlns:a14="http://schemas.microsoft.com/office/drawing/2010/main" val="0"/>
              </a:ext>
            </a:extLst>
          </a:blip>
          <a:srcRect/>
          <a:stretch>
            <a:fillRect/>
          </a:stretch>
        </p:blipFill>
        <p:spPr bwMode="auto">
          <a:xfrm>
            <a:off x="9213428" y="5968759"/>
            <a:ext cx="2978572" cy="889241"/>
          </a:xfrm>
          <a:prstGeom prst="rect">
            <a:avLst/>
          </a:prstGeom>
          <a:noFill/>
          <a:ln>
            <a:noFill/>
          </a:ln>
        </p:spPr>
      </p:pic>
    </p:spTree>
    <p:extLst>
      <p:ext uri="{BB962C8B-B14F-4D97-AF65-F5344CB8AC3E}">
        <p14:creationId xmlns:p14="http://schemas.microsoft.com/office/powerpoint/2010/main" val="2627899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AU" dirty="0"/>
              <a:t>OPAN was established in 2016-17</a:t>
            </a:r>
          </a:p>
        </p:txBody>
      </p:sp>
      <p:sp>
        <p:nvSpPr>
          <p:cNvPr id="3" name="Content Placeholder 2"/>
          <p:cNvSpPr>
            <a:spLocks noGrp="1"/>
          </p:cNvSpPr>
          <p:nvPr>
            <p:ph idx="1"/>
          </p:nvPr>
        </p:nvSpPr>
        <p:spPr/>
        <p:txBody>
          <a:bodyPr/>
          <a:lstStyle/>
          <a:p>
            <a:pPr>
              <a:lnSpc>
                <a:spcPct val="114000"/>
              </a:lnSpc>
            </a:pPr>
            <a:r>
              <a:rPr lang="en-AU" dirty="0"/>
              <a:t>The formation of OPAN brings together the nine service delivery organisation (SDOs) that have been successfully delivering advocacy, information and education services to older people in metropolitan, regional, rural and remote locations, for over 25 years. </a:t>
            </a:r>
          </a:p>
          <a:p>
            <a:pPr marL="0" indent="0">
              <a:lnSpc>
                <a:spcPct val="114000"/>
              </a:lnSpc>
              <a:buNone/>
            </a:pPr>
            <a:endParaRPr lang="en-AU" dirty="0"/>
          </a:p>
          <a:p>
            <a:pPr>
              <a:lnSpc>
                <a:spcPct val="114000"/>
              </a:lnSpc>
            </a:pPr>
            <a:r>
              <a:rPr lang="en-AU" dirty="0"/>
              <a:t>The knowledge, expertise, relationships and reach that OPAN has developed over this period is without peer.</a:t>
            </a:r>
          </a:p>
        </p:txBody>
      </p:sp>
      <p:pic>
        <p:nvPicPr>
          <p:cNvPr id="4" name="Content Placeholder 3" descr="OPAN-Logo-colour (00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9213428" y="5968759"/>
            <a:ext cx="2978572" cy="889241"/>
          </a:xfrm>
          <a:prstGeom prst="rect">
            <a:avLst/>
          </a:prstGeom>
          <a:noFill/>
          <a:ln>
            <a:noFill/>
          </a:ln>
        </p:spPr>
      </p:pic>
    </p:spTree>
    <p:extLst>
      <p:ext uri="{BB962C8B-B14F-4D97-AF65-F5344CB8AC3E}">
        <p14:creationId xmlns:p14="http://schemas.microsoft.com/office/powerpoint/2010/main" val="1658362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AU" dirty="0"/>
              <a:t>OPAN’s vision</a:t>
            </a:r>
          </a:p>
        </p:txBody>
      </p:sp>
      <p:sp>
        <p:nvSpPr>
          <p:cNvPr id="3" name="Content Placeholder 2"/>
          <p:cNvSpPr>
            <a:spLocks noGrp="1"/>
          </p:cNvSpPr>
          <p:nvPr>
            <p:ph idx="1"/>
          </p:nvPr>
        </p:nvSpPr>
        <p:spPr>
          <a:xfrm>
            <a:off x="838200" y="2399367"/>
            <a:ext cx="10515600" cy="1885763"/>
          </a:xfrm>
        </p:spPr>
        <p:txBody>
          <a:bodyPr>
            <a:normAutofit/>
          </a:bodyPr>
          <a:lstStyle/>
          <a:p>
            <a:pPr>
              <a:lnSpc>
                <a:spcPct val="114000"/>
              </a:lnSpc>
            </a:pPr>
            <a:r>
              <a:rPr lang="en-AU" dirty="0"/>
              <a:t>OPAN’s vision is to become the single, effective, standardised entity that drives the future of high quality aged advocacy information and education services within Australia. </a:t>
            </a:r>
          </a:p>
        </p:txBody>
      </p:sp>
      <p:pic>
        <p:nvPicPr>
          <p:cNvPr id="4" name="Content Placeholder 3" descr="OPAN-Logo-colour (00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9213428" y="5968759"/>
            <a:ext cx="2978572" cy="889241"/>
          </a:xfrm>
          <a:prstGeom prst="rect">
            <a:avLst/>
          </a:prstGeom>
          <a:noFill/>
          <a:ln>
            <a:noFill/>
          </a:ln>
        </p:spPr>
      </p:pic>
    </p:spTree>
    <p:extLst>
      <p:ext uri="{BB962C8B-B14F-4D97-AF65-F5344CB8AC3E}">
        <p14:creationId xmlns:p14="http://schemas.microsoft.com/office/powerpoint/2010/main" val="1878816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pPr algn="ctr"/>
            <a:r>
              <a:rPr lang="en-AU" sz="4000" dirty="0"/>
              <a:t>State and Territory service delivery organisations</a:t>
            </a:r>
          </a:p>
        </p:txBody>
      </p:sp>
      <p:pic>
        <p:nvPicPr>
          <p:cNvPr id="4" name="Content Placeholder 3" descr="OPAN-Logo-colour (002)"/>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213428" y="5968759"/>
            <a:ext cx="2978572" cy="889241"/>
          </a:xfrm>
          <a:prstGeom prst="rect">
            <a:avLst/>
          </a:prstGeom>
          <a:noFill/>
          <a:ln>
            <a:noFill/>
          </a:ln>
        </p:spPr>
      </p:pic>
      <p:sp>
        <p:nvSpPr>
          <p:cNvPr id="5" name="TextBox 4"/>
          <p:cNvSpPr txBox="1"/>
          <p:nvPr/>
        </p:nvSpPr>
        <p:spPr>
          <a:xfrm>
            <a:off x="838200" y="1690688"/>
            <a:ext cx="10515599" cy="461665"/>
          </a:xfrm>
          <a:prstGeom prst="rect">
            <a:avLst/>
          </a:prstGeom>
          <a:noFill/>
        </p:spPr>
        <p:txBody>
          <a:bodyPr wrap="square" rtlCol="0">
            <a:spAutoFit/>
          </a:bodyPr>
          <a:lstStyle/>
          <a:p>
            <a:r>
              <a:rPr lang="en-AU" sz="2400" dirty="0"/>
              <a:t>In every state and territory – all accessible by calling 1800 700 600</a:t>
            </a:r>
          </a:p>
        </p:txBody>
      </p:sp>
      <p:pic>
        <p:nvPicPr>
          <p:cNvPr id="6" name="Picture 5" descr="OPAN Network - Mozilla Firefox"/>
          <p:cNvPicPr>
            <a:picLocks noChangeAspect="1"/>
          </p:cNvPicPr>
          <p:nvPr/>
        </p:nvPicPr>
        <p:blipFill rotWithShape="1">
          <a:blip r:embed="rId3">
            <a:extLst>
              <a:ext uri="{28A0092B-C50C-407E-A947-70E740481C1C}">
                <a14:useLocalDpi xmlns:a14="http://schemas.microsoft.com/office/drawing/2010/main" val="0"/>
              </a:ext>
            </a:extLst>
          </a:blip>
          <a:srcRect l="25252" t="24576" r="12890" b="1112"/>
          <a:stretch/>
        </p:blipFill>
        <p:spPr>
          <a:xfrm>
            <a:off x="1585519" y="2143962"/>
            <a:ext cx="7264866" cy="4727416"/>
          </a:xfrm>
          <a:prstGeom prst="rect">
            <a:avLst/>
          </a:prstGeom>
        </p:spPr>
      </p:pic>
    </p:spTree>
    <p:extLst>
      <p:ext uri="{BB962C8B-B14F-4D97-AF65-F5344CB8AC3E}">
        <p14:creationId xmlns:p14="http://schemas.microsoft.com/office/powerpoint/2010/main" val="651601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OPAN Snapshot.pdf - Adobe Acrobat Reader DC"/>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31344" t="21872" r="33481" b="9488"/>
          <a:stretch/>
        </p:blipFill>
        <p:spPr>
          <a:xfrm>
            <a:off x="2281367" y="0"/>
            <a:ext cx="6486115" cy="6858000"/>
          </a:xfrm>
        </p:spPr>
      </p:pic>
    </p:spTree>
    <p:extLst>
      <p:ext uri="{BB962C8B-B14F-4D97-AF65-F5344CB8AC3E}">
        <p14:creationId xmlns:p14="http://schemas.microsoft.com/office/powerpoint/2010/main" val="1743807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accent1">
              <a:lumMod val="20000"/>
              <a:lumOff val="80000"/>
            </a:schemeClr>
          </a:solidFill>
        </p:spPr>
        <p:txBody>
          <a:bodyPr/>
          <a:lstStyle/>
          <a:p>
            <a:r>
              <a:rPr lang="en-AU" dirty="0"/>
              <a:t>What is the National Aged Care Advocacy Program?</a:t>
            </a:r>
          </a:p>
        </p:txBody>
      </p:sp>
      <p:sp>
        <p:nvSpPr>
          <p:cNvPr id="3" name="Content Placeholder 2"/>
          <p:cNvSpPr>
            <a:spLocks noGrp="1"/>
          </p:cNvSpPr>
          <p:nvPr>
            <p:ph idx="1"/>
          </p:nvPr>
        </p:nvSpPr>
        <p:spPr>
          <a:xfrm>
            <a:off x="838200" y="1825625"/>
            <a:ext cx="10515600" cy="1241655"/>
          </a:xfrm>
        </p:spPr>
        <p:txBody>
          <a:bodyPr>
            <a:normAutofit/>
          </a:bodyPr>
          <a:lstStyle/>
          <a:p>
            <a:pPr fontAlgn="auto">
              <a:lnSpc>
                <a:spcPct val="114000"/>
              </a:lnSpc>
              <a:spcBef>
                <a:spcPts val="0"/>
              </a:spcBef>
              <a:spcAft>
                <a:spcPts val="1000"/>
              </a:spcAft>
            </a:pPr>
            <a:r>
              <a:rPr lang="en-AU" dirty="0"/>
              <a:t>The National Aged Care Advocacy Program (NACAP) is funded by the Australian Government under the Aged Care Act 1997.</a:t>
            </a:r>
          </a:p>
        </p:txBody>
      </p:sp>
      <p:pic>
        <p:nvPicPr>
          <p:cNvPr id="4" name="Content Placeholder 3" descr="OPAN-Logo-colour (00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9213428" y="5968759"/>
            <a:ext cx="2978572" cy="889241"/>
          </a:xfrm>
          <a:prstGeom prst="rect">
            <a:avLst/>
          </a:prstGeom>
          <a:noFill/>
          <a:ln>
            <a:noFill/>
          </a:ln>
        </p:spPr>
      </p:pic>
      <p:sp>
        <p:nvSpPr>
          <p:cNvPr id="5" name="TextBox 4"/>
          <p:cNvSpPr txBox="1"/>
          <p:nvPr/>
        </p:nvSpPr>
        <p:spPr>
          <a:xfrm>
            <a:off x="838200" y="3187821"/>
            <a:ext cx="10515600" cy="2057230"/>
          </a:xfrm>
          <a:prstGeom prst="rect">
            <a:avLst/>
          </a:prstGeom>
          <a:noFill/>
        </p:spPr>
        <p:txBody>
          <a:bodyPr wrap="square" rtlCol="0">
            <a:spAutoFit/>
          </a:bodyPr>
          <a:lstStyle/>
          <a:p>
            <a:pPr marL="228600" indent="-228600">
              <a:lnSpc>
                <a:spcPct val="114000"/>
              </a:lnSpc>
              <a:spcAft>
                <a:spcPts val="1000"/>
              </a:spcAft>
              <a:buFont typeface="Arial" panose="020B0604020202020204" pitchFamily="34" charset="0"/>
              <a:buChar char="•"/>
            </a:pPr>
            <a:r>
              <a:rPr lang="en-AU" sz="2800" dirty="0"/>
              <a:t>It provides </a:t>
            </a:r>
            <a:r>
              <a:rPr lang="en-AU" sz="2800" b="1" dirty="0"/>
              <a:t>free</a:t>
            </a:r>
            <a:r>
              <a:rPr lang="en-AU" sz="2800" dirty="0"/>
              <a:t>, </a:t>
            </a:r>
            <a:r>
              <a:rPr lang="en-AU" sz="2800" b="1" dirty="0"/>
              <a:t>independent</a:t>
            </a:r>
            <a:r>
              <a:rPr lang="en-AU" sz="2800" dirty="0"/>
              <a:t> and </a:t>
            </a:r>
            <a:r>
              <a:rPr lang="en-AU" sz="2800" b="1" dirty="0"/>
              <a:t>confidential</a:t>
            </a:r>
            <a:r>
              <a:rPr lang="en-AU" sz="2800" dirty="0"/>
              <a:t> advocacy support, education and information to older people (and their representatives) receiving, or seeking to receive, Australian Government funded aged care services.</a:t>
            </a:r>
          </a:p>
        </p:txBody>
      </p:sp>
      <p:sp>
        <p:nvSpPr>
          <p:cNvPr id="6" name="TextBox 5"/>
          <p:cNvSpPr txBox="1"/>
          <p:nvPr/>
        </p:nvSpPr>
        <p:spPr>
          <a:xfrm>
            <a:off x="838200" y="5337571"/>
            <a:ext cx="10515600" cy="583558"/>
          </a:xfrm>
          <a:prstGeom prst="rect">
            <a:avLst/>
          </a:prstGeom>
          <a:noFill/>
        </p:spPr>
        <p:txBody>
          <a:bodyPr wrap="square" rtlCol="0">
            <a:spAutoFit/>
          </a:bodyPr>
          <a:lstStyle/>
          <a:p>
            <a:pPr marL="228600" indent="-228600" fontAlgn="auto">
              <a:lnSpc>
                <a:spcPct val="114000"/>
              </a:lnSpc>
              <a:spcBef>
                <a:spcPts val="0"/>
              </a:spcBef>
              <a:spcAft>
                <a:spcPts val="1000"/>
              </a:spcAft>
              <a:buFont typeface="Arial" panose="020B0604020202020204" pitchFamily="34" charset="0"/>
              <a:buChar char="•"/>
            </a:pPr>
            <a:r>
              <a:rPr lang="en-AU" sz="2800" dirty="0"/>
              <a:t>Both residential care and </a:t>
            </a:r>
            <a:r>
              <a:rPr lang="en-AU" sz="2800"/>
              <a:t>community aged care </a:t>
            </a:r>
            <a:r>
              <a:rPr lang="en-AU" sz="2800" dirty="0"/>
              <a:t>are covered.</a:t>
            </a:r>
          </a:p>
        </p:txBody>
      </p:sp>
    </p:spTree>
    <p:extLst>
      <p:ext uri="{BB962C8B-B14F-4D97-AF65-F5344CB8AC3E}">
        <p14:creationId xmlns:p14="http://schemas.microsoft.com/office/powerpoint/2010/main" val="180928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accent1">
              <a:lumMod val="20000"/>
              <a:lumOff val="80000"/>
            </a:schemeClr>
          </a:solidFill>
        </p:spPr>
        <p:txBody>
          <a:bodyPr/>
          <a:lstStyle/>
          <a:p>
            <a:r>
              <a:rPr lang="en-AU" dirty="0"/>
              <a:t>What is Advocacy?</a:t>
            </a:r>
          </a:p>
        </p:txBody>
      </p:sp>
      <p:sp>
        <p:nvSpPr>
          <p:cNvPr id="3" name="Content Placeholder 2"/>
          <p:cNvSpPr>
            <a:spLocks noGrp="1"/>
          </p:cNvSpPr>
          <p:nvPr>
            <p:ph idx="1"/>
          </p:nvPr>
        </p:nvSpPr>
        <p:spPr>
          <a:xfrm>
            <a:off x="838200" y="1825625"/>
            <a:ext cx="10515600" cy="2464435"/>
          </a:xfrm>
        </p:spPr>
        <p:txBody>
          <a:bodyPr>
            <a:noAutofit/>
          </a:bodyPr>
          <a:lstStyle/>
          <a:p>
            <a:pPr marL="0" indent="0">
              <a:buNone/>
            </a:pPr>
            <a:r>
              <a:rPr lang="en-AU" b="1" dirty="0"/>
              <a:t>Advocacy is the process of standing beside someone and supporting them to:</a:t>
            </a:r>
            <a:endParaRPr lang="en-AU" dirty="0"/>
          </a:p>
          <a:p>
            <a:r>
              <a:rPr lang="en-AU" dirty="0"/>
              <a:t>understand and exercise their rights</a:t>
            </a:r>
          </a:p>
          <a:p>
            <a:r>
              <a:rPr lang="en-AU" dirty="0"/>
              <a:t>have their voice heard on the issues that are important to them.</a:t>
            </a:r>
          </a:p>
        </p:txBody>
      </p:sp>
      <p:pic>
        <p:nvPicPr>
          <p:cNvPr id="4" name="Content Placeholder 3" descr="OPAN-Logo-colour (00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9213428" y="5968759"/>
            <a:ext cx="2978572" cy="889241"/>
          </a:xfrm>
          <a:prstGeom prst="rect">
            <a:avLst/>
          </a:prstGeom>
          <a:noFill/>
          <a:ln>
            <a:noFill/>
          </a:ln>
        </p:spPr>
      </p:pic>
    </p:spTree>
    <p:extLst>
      <p:ext uri="{BB962C8B-B14F-4D97-AF65-F5344CB8AC3E}">
        <p14:creationId xmlns:p14="http://schemas.microsoft.com/office/powerpoint/2010/main" val="560761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accent1">
              <a:lumMod val="20000"/>
              <a:lumOff val="80000"/>
            </a:schemeClr>
          </a:solidFill>
        </p:spPr>
        <p:txBody>
          <a:bodyPr/>
          <a:lstStyle/>
          <a:p>
            <a:r>
              <a:rPr lang="en-AU" dirty="0"/>
              <a:t>What is an Advocate?</a:t>
            </a:r>
          </a:p>
        </p:txBody>
      </p:sp>
      <p:sp>
        <p:nvSpPr>
          <p:cNvPr id="3" name="Content Placeholder 2"/>
          <p:cNvSpPr>
            <a:spLocks noGrp="1"/>
          </p:cNvSpPr>
          <p:nvPr>
            <p:ph idx="1"/>
          </p:nvPr>
        </p:nvSpPr>
        <p:spPr>
          <a:xfrm>
            <a:off x="838200" y="1825625"/>
            <a:ext cx="10515600" cy="4902835"/>
          </a:xfrm>
        </p:spPr>
        <p:txBody>
          <a:bodyPr>
            <a:noAutofit/>
          </a:bodyPr>
          <a:lstStyle/>
          <a:p>
            <a:pPr marL="0" indent="0">
              <a:buNone/>
            </a:pPr>
            <a:r>
              <a:rPr lang="en-AU" b="1" dirty="0"/>
              <a:t>An advocate is an impartial person, who will:</a:t>
            </a:r>
            <a:endParaRPr lang="en-AU" dirty="0"/>
          </a:p>
          <a:p>
            <a:pPr>
              <a:lnSpc>
                <a:spcPct val="114000"/>
              </a:lnSpc>
            </a:pPr>
            <a:r>
              <a:rPr lang="en-AU" dirty="0"/>
              <a:t>take the time to listen to you and understand your views and wishes</a:t>
            </a:r>
          </a:p>
          <a:p>
            <a:pPr>
              <a:lnSpc>
                <a:spcPct val="114000"/>
              </a:lnSpc>
            </a:pPr>
            <a:r>
              <a:rPr lang="en-AU" dirty="0"/>
              <a:t>inform you of a rights and responsibilities</a:t>
            </a:r>
          </a:p>
          <a:p>
            <a:pPr>
              <a:lnSpc>
                <a:spcPct val="114000"/>
              </a:lnSpc>
            </a:pPr>
            <a:r>
              <a:rPr lang="en-AU" dirty="0"/>
              <a:t>assist you to explore your options</a:t>
            </a:r>
          </a:p>
          <a:p>
            <a:pPr>
              <a:lnSpc>
                <a:spcPct val="114000"/>
              </a:lnSpc>
            </a:pPr>
            <a:r>
              <a:rPr lang="en-AU" dirty="0"/>
              <a:t>support you to make informed decisions</a:t>
            </a:r>
          </a:p>
        </p:txBody>
      </p:sp>
      <p:pic>
        <p:nvPicPr>
          <p:cNvPr id="4" name="Content Placeholder 3" descr="OPAN-Logo-colour (00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9213428" y="5968759"/>
            <a:ext cx="2978572" cy="889241"/>
          </a:xfrm>
          <a:prstGeom prst="rect">
            <a:avLst/>
          </a:prstGeom>
          <a:noFill/>
          <a:ln>
            <a:noFill/>
          </a:ln>
        </p:spPr>
      </p:pic>
    </p:spTree>
    <p:extLst>
      <p:ext uri="{BB962C8B-B14F-4D97-AF65-F5344CB8AC3E}">
        <p14:creationId xmlns:p14="http://schemas.microsoft.com/office/powerpoint/2010/main" val="3493955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accent1">
              <a:lumMod val="20000"/>
              <a:lumOff val="80000"/>
            </a:schemeClr>
          </a:solidFill>
        </p:spPr>
        <p:txBody>
          <a:bodyPr/>
          <a:lstStyle/>
          <a:p>
            <a:r>
              <a:rPr lang="en-AU" dirty="0"/>
              <a:t>What is an Advocate?</a:t>
            </a:r>
          </a:p>
        </p:txBody>
      </p:sp>
      <p:sp>
        <p:nvSpPr>
          <p:cNvPr id="3" name="Content Placeholder 2"/>
          <p:cNvSpPr>
            <a:spLocks noGrp="1"/>
          </p:cNvSpPr>
          <p:nvPr>
            <p:ph idx="1"/>
          </p:nvPr>
        </p:nvSpPr>
        <p:spPr>
          <a:xfrm>
            <a:off x="838200" y="1825625"/>
            <a:ext cx="10515600" cy="4902835"/>
          </a:xfrm>
        </p:spPr>
        <p:txBody>
          <a:bodyPr>
            <a:noAutofit/>
          </a:bodyPr>
          <a:lstStyle/>
          <a:p>
            <a:pPr marL="0" indent="0">
              <a:buNone/>
            </a:pPr>
            <a:r>
              <a:rPr lang="en-AU" b="1" dirty="0"/>
              <a:t>An advocate is an impartial person, who will:</a:t>
            </a:r>
            <a:endParaRPr lang="en-AU" dirty="0"/>
          </a:p>
          <a:p>
            <a:pPr>
              <a:lnSpc>
                <a:spcPct val="114000"/>
              </a:lnSpc>
            </a:pPr>
            <a:r>
              <a:rPr lang="en-AU" dirty="0"/>
              <a:t>provide practical assistance such as help to write a letter or raise your concerns at a meeting</a:t>
            </a:r>
          </a:p>
          <a:p>
            <a:pPr>
              <a:lnSpc>
                <a:spcPct val="114000"/>
              </a:lnSpc>
            </a:pPr>
            <a:r>
              <a:rPr lang="en-AU" dirty="0"/>
              <a:t>speak for you in situations where you don’t feel able to speak for yourself</a:t>
            </a:r>
          </a:p>
          <a:p>
            <a:pPr>
              <a:lnSpc>
                <a:spcPct val="114000"/>
              </a:lnSpc>
            </a:pPr>
            <a:r>
              <a:rPr lang="en-AU" dirty="0"/>
              <a:t>increase your capacity to self-advocate</a:t>
            </a:r>
          </a:p>
          <a:p>
            <a:pPr>
              <a:lnSpc>
                <a:spcPct val="114000"/>
              </a:lnSpc>
            </a:pPr>
            <a:r>
              <a:rPr lang="en-AU" dirty="0"/>
              <a:t>have you voice heard on the issues that are important to you.</a:t>
            </a:r>
          </a:p>
        </p:txBody>
      </p:sp>
      <p:pic>
        <p:nvPicPr>
          <p:cNvPr id="4" name="Content Placeholder 3" descr="OPAN-Logo-colour (00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9213428" y="5968759"/>
            <a:ext cx="2978572" cy="889241"/>
          </a:xfrm>
          <a:prstGeom prst="rect">
            <a:avLst/>
          </a:prstGeom>
          <a:noFill/>
          <a:ln>
            <a:noFill/>
          </a:ln>
        </p:spPr>
      </p:pic>
    </p:spTree>
    <p:extLst>
      <p:ext uri="{BB962C8B-B14F-4D97-AF65-F5344CB8AC3E}">
        <p14:creationId xmlns:p14="http://schemas.microsoft.com/office/powerpoint/2010/main" val="358692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8690</TotalTime>
  <Words>929</Words>
  <Application>Microsoft Office PowerPoint</Application>
  <PresentationFormat>Widescreen</PresentationFormat>
  <Paragraphs>85</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OPAN was established in 2016-17</vt:lpstr>
      <vt:lpstr>OPAN’s vision</vt:lpstr>
      <vt:lpstr>State and Territory service delivery organisations</vt:lpstr>
      <vt:lpstr>PowerPoint Presentation</vt:lpstr>
      <vt:lpstr>What is the National Aged Care Advocacy Program?</vt:lpstr>
      <vt:lpstr>What is Advocacy?</vt:lpstr>
      <vt:lpstr>What is an Advocate?</vt:lpstr>
      <vt:lpstr>What is an Advocate?</vt:lpstr>
      <vt:lpstr>What are aged care advocacy services?</vt:lpstr>
      <vt:lpstr>Who can access advocacy services?</vt:lpstr>
      <vt:lpstr>NACAP aims to provide free, independent, confidential advocacy support to older people, their families and representatives, to ensure they: </vt:lpstr>
      <vt:lpstr>NACAP aims to provide free, independent, confidential advocacy support to older people, their families and representatives, to ensure they: </vt:lpstr>
      <vt:lpstr>NACAP aims to provide free, independent, confidential advocacy support to older people, their families and representatives, to ensure they: </vt:lpstr>
      <vt:lpstr>NACAP provides free, education sessions to older people’s organisations, and to service providers</vt:lpstr>
      <vt:lpstr>PowerPoint Presentation</vt:lpstr>
      <vt:lpstr>Some statistics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lewis</dc:creator>
  <cp:lastModifiedBy>Trevor Benneworth</cp:lastModifiedBy>
  <cp:revision>25</cp:revision>
  <dcterms:created xsi:type="dcterms:W3CDTF">2017-10-20T04:48:09Z</dcterms:created>
  <dcterms:modified xsi:type="dcterms:W3CDTF">2017-11-07T23:54:25Z</dcterms:modified>
</cp:coreProperties>
</file>